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hartEx2.xml" ContentType="application/vnd.ms-office.chartex+xml"/>
  <Override PartName="/ppt/charts/chartEx3.xml" ContentType="application/vnd.ms-office.chartex+xml"/>
  <Override PartName="/ppt/charts/colors1.xml" ContentType="application/vnd.ms-office.chartcolorstyle+xml"/>
  <Override PartName="/ppt/charts/style1.xml" ContentType="application/vnd.ms-office.chartstyle+xml"/>
  <Override PartName="/ppt/theme/themeOverride1.xml" ContentType="application/vnd.openxmlformats-officedocument.themeOverride+xml"/>
  <Override PartName="/ppt/charts/colors2.xml" ContentType="application/vnd.ms-office.chartcolorstyle+xml"/>
  <Override PartName="/ppt/charts/style2.xml" ContentType="application/vnd.ms-office.chartstyle+xml"/>
  <Override PartName="/ppt/theme/themeOverride2.xml" ContentType="application/vnd.openxmlformats-officedocument.themeOverride+xml"/>
  <Override PartName="/ppt/charts/colors3.xml" ContentType="application/vnd.ms-office.chartcolorstyle+xml"/>
  <Override PartName="/ppt/charts/style3.xml" ContentType="application/vnd.ms-office.chartstyle+xml"/>
  <Override PartName="/ppt/theme/themeOverride3.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5"/>
    <p:sldMasterId id="2147483711" r:id="rId6"/>
    <p:sldMasterId id="2147484070" r:id="rId7"/>
    <p:sldMasterId id="2147483723" r:id="rId8"/>
    <p:sldMasterId id="2147484136" r:id="rId9"/>
    <p:sldMasterId id="2147483747" r:id="rId10"/>
  </p:sldMasterIdLst>
  <p:notesMasterIdLst>
    <p:notesMasterId r:id="rId31"/>
  </p:notesMasterIdLst>
  <p:handoutMasterIdLst>
    <p:handoutMasterId r:id="rId32"/>
  </p:handoutMasterIdLst>
  <p:sldIdLst>
    <p:sldId id="289" r:id="rId11"/>
    <p:sldId id="341" r:id="rId12"/>
    <p:sldId id="367" r:id="rId13"/>
    <p:sldId id="351" r:id="rId14"/>
    <p:sldId id="332" r:id="rId15"/>
    <p:sldId id="346" r:id="rId16"/>
    <p:sldId id="368" r:id="rId17"/>
    <p:sldId id="347" r:id="rId18"/>
    <p:sldId id="349" r:id="rId19"/>
    <p:sldId id="369" r:id="rId20"/>
    <p:sldId id="355" r:id="rId21"/>
    <p:sldId id="356" r:id="rId22"/>
    <p:sldId id="364" r:id="rId23"/>
    <p:sldId id="365" r:id="rId24"/>
    <p:sldId id="366" r:id="rId25"/>
    <p:sldId id="363" r:id="rId26"/>
    <p:sldId id="358" r:id="rId27"/>
    <p:sldId id="361" r:id="rId28"/>
    <p:sldId id="362" r:id="rId29"/>
    <p:sldId id="318" r:id="rId3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orient="horz" pos="4032">
          <p15:clr>
            <a:srgbClr val="A4A3A4"/>
          </p15:clr>
        </p15:guide>
        <p15:guide id="3" pos="2880">
          <p15:clr>
            <a:srgbClr val="A4A3A4"/>
          </p15:clr>
        </p15:guide>
        <p15:guide id="4" pos="192">
          <p15:clr>
            <a:srgbClr val="A4A3A4"/>
          </p15:clr>
        </p15:guide>
        <p15:guide id="5" pos="5568">
          <p15:clr>
            <a:srgbClr val="A4A3A4"/>
          </p15:clr>
        </p15:guide>
        <p15:guide id="6" pos="3950">
          <p15:clr>
            <a:srgbClr val="A4A3A4"/>
          </p15:clr>
        </p15:guide>
        <p15:guide id="7" pos="4800">
          <p15:clr>
            <a:srgbClr val="A4A3A4"/>
          </p15:clr>
        </p15:guide>
        <p15:guide id="8"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25A"/>
    <a:srgbClr val="EFEFEF"/>
    <a:srgbClr val="472A14"/>
    <a:srgbClr val="B84626"/>
    <a:srgbClr val="909D93"/>
    <a:srgbClr val="C0CAC7"/>
    <a:srgbClr val="332A86"/>
    <a:srgbClr val="009ED1"/>
    <a:srgbClr val="76B043"/>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0" autoAdjust="0"/>
    <p:restoredTop sz="78331" autoAdjust="0"/>
  </p:normalViewPr>
  <p:slideViewPr>
    <p:cSldViewPr>
      <p:cViewPr varScale="1">
        <p:scale>
          <a:sx n="57" d="100"/>
          <a:sy n="57" d="100"/>
        </p:scale>
        <p:origin x="-678" y="-84"/>
      </p:cViewPr>
      <p:guideLst>
        <p:guide orient="horz" pos="1008"/>
        <p:guide orient="horz" pos="4032"/>
        <p:guide pos="2880"/>
        <p:guide pos="192"/>
        <p:guide pos="5568"/>
        <p:guide pos="3950"/>
        <p:guide pos="4800"/>
        <p:guide pos="40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bcatlfp01\projects\NWGRWP\146357%20Pilot%20Trading%20Monitoring\070%20Data,%20Ref%20Matl,%20Photos\Year%201%20Monitoring\Monitoring%20Report%20Tables%20040317.xlsx" TargetMode="External"/><Relationship Id="rId4" Type="http://schemas.openxmlformats.org/officeDocument/2006/relationships/themeOverride" Target="../theme/themeOverride1.xml"/></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bcatlfp01\projects\NWGRWP\146357%20Pilot%20Trading%20Monitoring\070%20Data,%20Ref%20Matl,%20Photos\Year%201%20Monitoring\Monitoring%20Report%20Tables%20040317.xlsx" TargetMode="External"/><Relationship Id="rId4" Type="http://schemas.openxmlformats.org/officeDocument/2006/relationships/themeOverride" Target="../theme/themeOverride2.xml"/></Relationships>
</file>

<file path=ppt/charts/_rels/chartEx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bcatlfp01\projects\NWGRWP\146357%20Pilot%20Trading%20Monitoring\070%20Data,%20Ref%20Matl,%20Photos\Year%201%20Monitoring\Monitoring%20Report%20Tables%20040317.xlsx" TargetMode="External"/><Relationship Id="rId4" Type="http://schemas.openxmlformats.org/officeDocument/2006/relationships/themeOverride" Target="../theme/themeOverride3.xm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'Graphs (2)'!$D$19:$D$36</cx:f>
        <cx:lvl ptCount="18">
          <cx:pt idx="0">May-16</cx:pt>
          <cx:pt idx="1">May-16</cx:pt>
          <cx:pt idx="2">May-16</cx:pt>
          <cx:pt idx="3">Jul-16</cx:pt>
          <cx:pt idx="4">Jul-16</cx:pt>
          <cx:pt idx="5">Jul-16</cx:pt>
          <cx:pt idx="6">Sep-16</cx:pt>
          <cx:pt idx="7">Sep-16</cx:pt>
          <cx:pt idx="8">Sep-16</cx:pt>
          <cx:pt idx="9">Nov-16</cx:pt>
          <cx:pt idx="10">Nov-16</cx:pt>
          <cx:pt idx="11">Nov-16</cx:pt>
          <cx:pt idx="12">Jan-17</cx:pt>
          <cx:pt idx="13">Jan-17</cx:pt>
          <cx:pt idx="14">Jan-17</cx:pt>
          <cx:pt idx="15">Mar-17</cx:pt>
          <cx:pt idx="16">Mar-17</cx:pt>
          <cx:pt idx="17">Mar-17</cx:pt>
        </cx:lvl>
      </cx:strDim>
      <cx:numDim type="val">
        <cx:f>'Graphs (2)'!$H$19:$H$36</cx:f>
        <cx:lvl ptCount="18" formatCode="#,##0">
          <cx:pt idx="0">1400</cx:pt>
          <cx:pt idx="1">1450</cx:pt>
          <cx:pt idx="2">1550</cx:pt>
          <cx:pt idx="3">1760</cx:pt>
          <cx:pt idx="4">1880</cx:pt>
          <cx:pt idx="5">1940</cx:pt>
          <cx:pt idx="6">1770</cx:pt>
          <cx:pt idx="7">1460</cx:pt>
          <cx:pt idx="8">1620</cx:pt>
          <cx:pt idx="9">1710</cx:pt>
          <cx:pt idx="10">1610</cx:pt>
          <cx:pt idx="11">1920</cx:pt>
          <cx:pt idx="12">912</cx:pt>
          <cx:pt idx="13">843</cx:pt>
          <cx:pt idx="14">1450</cx:pt>
          <cx:pt idx="15">1530</cx:pt>
          <cx:pt idx="16">1590</cx:pt>
          <cx:pt idx="17">1130</cx:pt>
        </cx:lvl>
      </cx:numDim>
    </cx:data>
    <cx:data id="1">
      <cx:strDim type="cat">
        <cx:f>'Graphs (2)'!$D$19:$D$36</cx:f>
        <cx:lvl ptCount="18">
          <cx:pt idx="0">May-16</cx:pt>
          <cx:pt idx="1">May-16</cx:pt>
          <cx:pt idx="2">May-16</cx:pt>
          <cx:pt idx="3">Jul-16</cx:pt>
          <cx:pt idx="4">Jul-16</cx:pt>
          <cx:pt idx="5">Jul-16</cx:pt>
          <cx:pt idx="6">Sep-16</cx:pt>
          <cx:pt idx="7">Sep-16</cx:pt>
          <cx:pt idx="8">Sep-16</cx:pt>
          <cx:pt idx="9">Nov-16</cx:pt>
          <cx:pt idx="10">Nov-16</cx:pt>
          <cx:pt idx="11">Nov-16</cx:pt>
          <cx:pt idx="12">Jan-17</cx:pt>
          <cx:pt idx="13">Jan-17</cx:pt>
          <cx:pt idx="14">Jan-17</cx:pt>
          <cx:pt idx="15">Mar-17</cx:pt>
          <cx:pt idx="16">Mar-17</cx:pt>
          <cx:pt idx="17">Mar-17</cx:pt>
        </cx:lvl>
      </cx:strDim>
      <cx:numDim type="val">
        <cx:f>'Graphs (2)'!$I$19:$I$36</cx:f>
        <cx:lvl ptCount="18" formatCode="#,##0">
          <cx:pt idx="0">1540</cx:pt>
          <cx:pt idx="1">1380</cx:pt>
          <cx:pt idx="2">1520</cx:pt>
          <cx:pt idx="3">1500</cx:pt>
          <cx:pt idx="4">1390</cx:pt>
          <cx:pt idx="5">1720</cx:pt>
          <cx:pt idx="6">1460</cx:pt>
          <cx:pt idx="7">1300</cx:pt>
          <cx:pt idx="8">1820</cx:pt>
          <cx:pt idx="9">1370</cx:pt>
          <cx:pt idx="10">1410</cx:pt>
          <cx:pt idx="11">1550</cx:pt>
          <cx:pt idx="12">1010</cx:pt>
          <cx:pt idx="13">1140</cx:pt>
          <cx:pt idx="14">1410</cx:pt>
          <cx:pt idx="15">1270</cx:pt>
          <cx:pt idx="16">1090</cx:pt>
          <cx:pt idx="17">1940</cx:pt>
        </cx:lvl>
      </cx:numDim>
    </cx:data>
  </cx:chartData>
  <cx:chart>
    <cx:title pos="t" align="ctr" overlay="0">
      <cx:tx>
        <cx:txData>
          <cx:v>Total Phosphorus in Soil</cx:v>
        </cx:txData>
      </cx:tx>
      <cx:txPr>
        <a:bodyPr spcFirstLastPara="1" vertOverflow="ellipsis" wrap="square" lIns="0" tIns="0" rIns="0" bIns="0" anchor="ctr" anchorCtr="1"/>
        <a:lstStyle/>
        <a:p>
          <a:pPr algn="ctr">
            <a:defRPr lang="en-US" sz="2400" b="0" i="0" u="none" strike="noStrike" baseline="0">
              <a:solidFill>
                <a:sysClr val="windowText" lastClr="000000">
                  <a:lumMod val="65000"/>
                  <a:lumOff val="35000"/>
                </a:sysClr>
              </a:solidFill>
              <a:latin typeface="Calibri" panose="020F0502020204030204"/>
            </a:defRPr>
          </a:pPr>
          <a:r>
            <a:rPr lang="en-US" sz="2400"/>
            <a:t>Total Phosphorus in Soil</a:t>
          </a:r>
        </a:p>
      </cx:txPr>
    </cx:title>
    <cx:plotArea>
      <cx:plotAreaRegion>
        <cx:series layoutId="boxWhisker" uniqueId="{00000001-C4F4-4148-803B-B3DDB03272FF}" formatIdx="1">
          <cx:tx>
            <cx:txData>
              <cx:f>'Graphs (2)'!$E$5</cx:f>
              <cx:v>Litter Applied</cx:v>
            </cx:txData>
          </cx:tx>
          <cx:spPr>
            <a:solidFill>
              <a:schemeClr val="bg2">
                <a:lumMod val="25000"/>
              </a:schemeClr>
            </a:solidFill>
            <a:ln>
              <a:solidFill>
                <a:schemeClr val="bg2">
                  <a:lumMod val="25000"/>
                </a:schemeClr>
              </a:solidFill>
            </a:ln>
          </cx:spPr>
          <cx:dataId val="0"/>
          <cx:layoutPr>
            <cx:visibility meanLine="1" nonoutliers="1" outliers="1"/>
            <cx:statistics quartileMethod="exclusive"/>
          </cx:layoutPr>
        </cx:series>
        <cx:series layoutId="boxWhisker" uniqueId="{00000002-C4F4-4148-803B-B3DDB03272FF}">
          <cx:tx>
            <cx:txData>
              <cx:f>'Graphs (2)'!$F$5</cx:f>
              <cx:v>No Litter Applied</cx:v>
            </cx:txData>
          </cx:tx>
          <cx:spPr>
            <a:solidFill>
              <a:schemeClr val="bg2">
                <a:lumMod val="50000"/>
              </a:schemeClr>
            </a:solidFill>
            <a:ln>
              <a:solidFill>
                <a:schemeClr val="bg2">
                  <a:lumMod val="50000"/>
                </a:schemeClr>
              </a:solidFill>
            </a:ln>
          </cx:spPr>
          <cx:dataId val="1"/>
          <cx:layoutPr>
            <cx:visibility meanLine="1" nonoutliers="1" outliers="1"/>
            <cx:statistics quartileMethod="exclusive"/>
          </cx:layoutPr>
        </cx:series>
      </cx:plotAreaRegion>
      <cx:axis id="0">
        <cx:catScaling gapWidth="1"/>
        <cx:tickLabels/>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axis>
      <cx:axis id="1">
        <cx:valScaling min="500"/>
        <cx:title>
          <cx:tx>
            <cx:rich>
              <a:bodyPr spcFirstLastPara="1" vertOverflow="ellipsis"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baseline="0">
                    <a:solidFill>
                      <a:sysClr val="windowText" lastClr="000000">
                        <a:lumMod val="65000"/>
                        <a:lumOff val="35000"/>
                      </a:sysClr>
                    </a:solidFill>
                    <a:latin typeface="Calibri" panose="020F0502020204030204"/>
                  </a:defRPr>
                </a:pPr>
                <a:r>
                  <a:rPr lang="en-US" sz="1400" b="1" i="0" u="none" strike="noStrike" baseline="0">
                    <a:solidFill>
                      <a:sysClr val="windowText" lastClr="000000">
                        <a:lumMod val="65000"/>
                        <a:lumOff val="35000"/>
                      </a:sysClr>
                    </a:solidFill>
                    <a:effectLst/>
                    <a:latin typeface="Calibri" panose="020F0502020204030204"/>
                  </a:rPr>
                  <a:t>Total P (mg/kg dry)</a:t>
                </a:r>
                <a:endParaRPr lang="en-US" sz="1400">
                  <a:effectLst/>
                </a:endParaRPr>
              </a:p>
            </cx:rich>
          </cx:tx>
        </cx:title>
        <cx:majorGridlines/>
        <cx:tickLabels/>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axis>
    </cx:plotArea>
    <cx:legend pos="t" align="ctr" overlay="1">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legend>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'Graphs (2)'!$D$19:$D$36</cx:f>
        <cx:lvl ptCount="18">
          <cx:pt idx="0">May-16</cx:pt>
          <cx:pt idx="1">May-16</cx:pt>
          <cx:pt idx="2">May-16</cx:pt>
          <cx:pt idx="3">Jul-16</cx:pt>
          <cx:pt idx="4">Jul-16</cx:pt>
          <cx:pt idx="5">Jul-16</cx:pt>
          <cx:pt idx="6">Sep-16</cx:pt>
          <cx:pt idx="7">Sep-16</cx:pt>
          <cx:pt idx="8">Sep-16</cx:pt>
          <cx:pt idx="9">Nov-16</cx:pt>
          <cx:pt idx="10">Nov-16</cx:pt>
          <cx:pt idx="11">Nov-16</cx:pt>
          <cx:pt idx="12">Jan-17</cx:pt>
          <cx:pt idx="13">Jan-17</cx:pt>
          <cx:pt idx="14">Jan-17</cx:pt>
          <cx:pt idx="15">Mar-17</cx:pt>
          <cx:pt idx="16">Mar-17</cx:pt>
          <cx:pt idx="17">Mar-17</cx:pt>
        </cx:lvl>
      </cx:strDim>
      <cx:numDim type="val">
        <cx:f>'Graphs (2)'!$K$19:$K$36</cx:f>
        <cx:lvl ptCount="18" formatCode="General">
          <cx:pt idx="0">15</cx:pt>
          <cx:pt idx="1">23</cx:pt>
          <cx:pt idx="2">49</cx:pt>
          <cx:pt idx="3">43</cx:pt>
          <cx:pt idx="4">40</cx:pt>
          <cx:pt idx="5">82</cx:pt>
          <cx:pt idx="6">39</cx:pt>
          <cx:pt idx="7">39</cx:pt>
          <cx:pt idx="8">39</cx:pt>
          <cx:pt idx="9">53</cx:pt>
          <cx:pt idx="10">65</cx:pt>
          <cx:pt idx="11">100</cx:pt>
          <cx:pt idx="12">13</cx:pt>
          <cx:pt idx="13">16</cx:pt>
          <cx:pt idx="14">26</cx:pt>
          <cx:pt idx="15">30</cx:pt>
          <cx:pt idx="16">32</cx:pt>
          <cx:pt idx="17">26</cx:pt>
        </cx:lvl>
      </cx:numDim>
    </cx:data>
    <cx:data id="1">
      <cx:strDim type="cat">
        <cx:f>'Graphs (2)'!$D$19:$D$36</cx:f>
        <cx:lvl ptCount="18">
          <cx:pt idx="0">May-16</cx:pt>
          <cx:pt idx="1">May-16</cx:pt>
          <cx:pt idx="2">May-16</cx:pt>
          <cx:pt idx="3">Jul-16</cx:pt>
          <cx:pt idx="4">Jul-16</cx:pt>
          <cx:pt idx="5">Jul-16</cx:pt>
          <cx:pt idx="6">Sep-16</cx:pt>
          <cx:pt idx="7">Sep-16</cx:pt>
          <cx:pt idx="8">Sep-16</cx:pt>
          <cx:pt idx="9">Nov-16</cx:pt>
          <cx:pt idx="10">Nov-16</cx:pt>
          <cx:pt idx="11">Nov-16</cx:pt>
          <cx:pt idx="12">Jan-17</cx:pt>
          <cx:pt idx="13">Jan-17</cx:pt>
          <cx:pt idx="14">Jan-17</cx:pt>
          <cx:pt idx="15">Mar-17</cx:pt>
          <cx:pt idx="16">Mar-17</cx:pt>
          <cx:pt idx="17">Mar-17</cx:pt>
        </cx:lvl>
      </cx:strDim>
      <cx:numDim type="val">
        <cx:f>'Graphs (2)'!$L$19:$L$36</cx:f>
        <cx:lvl ptCount="18" formatCode="General">
          <cx:pt idx="0">18</cx:pt>
          <cx:pt idx="1">14</cx:pt>
          <cx:pt idx="2">14</cx:pt>
          <cx:pt idx="3">32</cx:pt>
          <cx:pt idx="4">24</cx:pt>
          <cx:pt idx="5">33</cx:pt>
          <cx:pt idx="6">33</cx:pt>
          <cx:pt idx="7">22</cx:pt>
          <cx:pt idx="8">30</cx:pt>
          <cx:pt idx="9">29</cx:pt>
          <cx:pt idx="10">61</cx:pt>
          <cx:pt idx="11">66</cx:pt>
          <cx:pt idx="12">19</cx:pt>
          <cx:pt idx="13">18</cx:pt>
          <cx:pt idx="14">22</cx:pt>
          <cx:pt idx="15">23</cx:pt>
          <cx:pt idx="16">13</cx:pt>
          <cx:pt idx="17">20</cx:pt>
        </cx:lvl>
      </cx:numDim>
    </cx:data>
  </cx:chartData>
  <cx:chart>
    <cx:title pos="t" align="ctr" overlay="0">
      <cx:tx>
        <cx:txData>
          <cx:v>Ortho-Phosphate in Soil</cx:v>
        </cx:txData>
      </cx:tx>
      <cx:txPr>
        <a:bodyPr spcFirstLastPara="1" vertOverflow="ellipsis" wrap="square" lIns="0" tIns="0" rIns="0" bIns="0" anchor="ctr" anchorCtr="1"/>
        <a:lstStyle/>
        <a:p>
          <a:pPr algn="ctr">
            <a:defRPr lang="en-US" sz="2400" b="0" i="0" u="none" strike="noStrike" baseline="0">
              <a:solidFill>
                <a:sysClr val="windowText" lastClr="000000">
                  <a:lumMod val="65000"/>
                  <a:lumOff val="35000"/>
                </a:sysClr>
              </a:solidFill>
              <a:latin typeface="Calibri" panose="020F0502020204030204"/>
            </a:defRPr>
          </a:pPr>
          <a:r>
            <a:rPr lang="en-US" sz="2400"/>
            <a:t>Ortho-Phosphate in Soil</a:t>
          </a:r>
        </a:p>
      </cx:txPr>
    </cx:title>
    <cx:plotArea>
      <cx:plotAreaRegion>
        <cx:series layoutId="boxWhisker" uniqueId="{00000001-C4F4-4148-803B-B3DDB03272FF}" formatIdx="1">
          <cx:tx>
            <cx:txData>
              <cx:f>'Graphs (2)'!$E$5</cx:f>
              <cx:v>Litter Applied</cx:v>
            </cx:txData>
          </cx:tx>
          <cx:spPr>
            <a:solidFill>
              <a:schemeClr val="bg2">
                <a:lumMod val="25000"/>
              </a:schemeClr>
            </a:solidFill>
            <a:ln>
              <a:solidFill>
                <a:schemeClr val="bg2">
                  <a:lumMod val="25000"/>
                </a:schemeClr>
              </a:solidFill>
            </a:ln>
          </cx:spPr>
          <cx:dataId val="0"/>
          <cx:layoutPr>
            <cx:visibility meanLine="1" nonoutliers="1" outliers="1"/>
            <cx:statistics quartileMethod="exclusive"/>
          </cx:layoutPr>
        </cx:series>
        <cx:series layoutId="boxWhisker" uniqueId="{00000002-C4F4-4148-803B-B3DDB03272FF}">
          <cx:tx>
            <cx:txData>
              <cx:f>'Graphs (2)'!$F$5</cx:f>
              <cx:v>No Litter Applied</cx:v>
            </cx:txData>
          </cx:tx>
          <cx:spPr>
            <a:solidFill>
              <a:schemeClr val="bg2">
                <a:lumMod val="50000"/>
              </a:schemeClr>
            </a:solidFill>
            <a:ln>
              <a:solidFill>
                <a:schemeClr val="bg2">
                  <a:lumMod val="50000"/>
                </a:schemeClr>
              </a:solidFill>
            </a:ln>
          </cx:spPr>
          <cx:dataId val="1"/>
          <cx:layoutPr>
            <cx:visibility meanLine="1" nonoutliers="1" outliers="1"/>
            <cx:statistics quartileMethod="exclusive"/>
          </cx:layoutPr>
        </cx:series>
      </cx:plotAreaRegion>
      <cx:axis id="0">
        <cx:catScaling gapWidth="1"/>
        <cx:tickLabels/>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axis>
      <cx:axis id="1">
        <cx:valScaling max="110" min="10"/>
        <cx:title>
          <cx:tx>
            <cx:rich>
              <a:bodyPr spcFirstLastPara="1" vertOverflow="ellipsis"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baseline="0">
                    <a:solidFill>
                      <a:sysClr val="windowText" lastClr="000000">
                        <a:lumMod val="65000"/>
                        <a:lumOff val="35000"/>
                      </a:sysClr>
                    </a:solidFill>
                    <a:latin typeface="Calibri" panose="020F0502020204030204"/>
                  </a:defRPr>
                </a:pPr>
                <a:r>
                  <a:rPr lang="en-US" sz="1400" b="1" i="0" u="none" strike="noStrike" baseline="0">
                    <a:solidFill>
                      <a:sysClr val="windowText" lastClr="000000">
                        <a:lumMod val="65000"/>
                        <a:lumOff val="35000"/>
                      </a:sysClr>
                    </a:solidFill>
                    <a:effectLst/>
                    <a:latin typeface="Calibri" panose="020F0502020204030204"/>
                  </a:rPr>
                  <a:t>Ortho-P (mg/kg dry)</a:t>
                </a:r>
                <a:endParaRPr lang="en-US" sz="1400">
                  <a:effectLst/>
                </a:endParaRPr>
              </a:p>
            </cx:rich>
          </cx:tx>
        </cx:title>
        <cx:majorGridlines/>
        <cx:tickLabels/>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axis>
    </cx:plotArea>
    <cx:legend pos="t" align="ctr" overlay="1">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legend>
  </cx:chart>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'Graphs (2)'!$D$19:$D$36</cx:f>
        <cx:lvl ptCount="18">
          <cx:pt idx="0">May-16</cx:pt>
          <cx:pt idx="1">May-16</cx:pt>
          <cx:pt idx="2">May-16</cx:pt>
          <cx:pt idx="3">Jul-16</cx:pt>
          <cx:pt idx="4">Jul-16</cx:pt>
          <cx:pt idx="5">Jul-16</cx:pt>
          <cx:pt idx="6">Sep-16</cx:pt>
          <cx:pt idx="7">Sep-16</cx:pt>
          <cx:pt idx="8">Sep-16</cx:pt>
          <cx:pt idx="9">Nov-16</cx:pt>
          <cx:pt idx="10">Nov-16</cx:pt>
          <cx:pt idx="11">Nov-16</cx:pt>
          <cx:pt idx="12">Jan-17</cx:pt>
          <cx:pt idx="13">Jan-17</cx:pt>
          <cx:pt idx="14">Jan-17</cx:pt>
          <cx:pt idx="15">Mar-17</cx:pt>
          <cx:pt idx="16">Mar-17</cx:pt>
          <cx:pt idx="17">Mar-17</cx:pt>
        </cx:lvl>
      </cx:strDim>
      <cx:numDim type="val">
        <cx:f>'Graphs (2)'!$E$19:$E$36</cx:f>
        <cx:lvl ptCount="18" formatCode="General">
          <cx:pt idx="0">5.1399999999999997</cx:pt>
          <cx:pt idx="1">3.2000000000000002</cx:pt>
          <cx:pt idx="2">6.2199999999999998</cx:pt>
          <cx:pt idx="3">2.5299999999999998</cx:pt>
          <cx:pt idx="4">2.1899999999999999</cx:pt>
          <cx:pt idx="5">1.51</cx:pt>
          <cx:pt idx="6">2.7400000000000002</cx:pt>
          <cx:pt idx="7">2.5899999999999999</cx:pt>
          <cx:pt idx="8">1.51</cx:pt>
          <cx:pt idx="9">3.1299999999999999</cx:pt>
          <cx:pt idx="10">3.5899999999999999</cx:pt>
          <cx:pt idx="11">3.25</cx:pt>
          <cx:pt idx="12">2.1299999999999999</cx:pt>
          <cx:pt idx="13">1.4399999999999999</cx:pt>
          <cx:pt idx="14">2.0699999999999998</cx:pt>
          <cx:pt idx="15">1.8200000000000001</cx:pt>
          <cx:pt idx="16">1.3600000000000001</cx:pt>
          <cx:pt idx="17">2.3500000000000001</cx:pt>
        </cx:lvl>
      </cx:numDim>
    </cx:data>
    <cx:data id="1">
      <cx:strDim type="cat">
        <cx:f>'Graphs (2)'!$D$19:$D$36</cx:f>
        <cx:lvl ptCount="18">
          <cx:pt idx="0">May-16</cx:pt>
          <cx:pt idx="1">May-16</cx:pt>
          <cx:pt idx="2">May-16</cx:pt>
          <cx:pt idx="3">Jul-16</cx:pt>
          <cx:pt idx="4">Jul-16</cx:pt>
          <cx:pt idx="5">Jul-16</cx:pt>
          <cx:pt idx="6">Sep-16</cx:pt>
          <cx:pt idx="7">Sep-16</cx:pt>
          <cx:pt idx="8">Sep-16</cx:pt>
          <cx:pt idx="9">Nov-16</cx:pt>
          <cx:pt idx="10">Nov-16</cx:pt>
          <cx:pt idx="11">Nov-16</cx:pt>
          <cx:pt idx="12">Jan-17</cx:pt>
          <cx:pt idx="13">Jan-17</cx:pt>
          <cx:pt idx="14">Jan-17</cx:pt>
          <cx:pt idx="15">Mar-17</cx:pt>
          <cx:pt idx="16">Mar-17</cx:pt>
          <cx:pt idx="17">Mar-17</cx:pt>
        </cx:lvl>
      </cx:strDim>
      <cx:numDim type="val">
        <cx:f>'Graphs (2)'!$F$19:$F$36</cx:f>
        <cx:lvl ptCount="18" formatCode="General">
          <cx:pt idx="1">1.96</cx:pt>
          <cx:pt idx="2">2</cx:pt>
          <cx:pt idx="3">1.6200000000000001</cx:pt>
          <cx:pt idx="4">2.0299999999999998</cx:pt>
          <cx:pt idx="5">1.8700000000000001</cx:pt>
          <cx:pt idx="6">3.1699999999999999</cx:pt>
          <cx:pt idx="7">3.1499999999999999</cx:pt>
          <cx:pt idx="8">1.6599999999999999</cx:pt>
          <cx:pt idx="9">4.46</cx:pt>
          <cx:pt idx="10">4.3700000000000001</cx:pt>
          <cx:pt idx="11">3.04</cx:pt>
          <cx:pt idx="12">1.7</cx:pt>
          <cx:pt idx="13">1.6799999999999999</cx:pt>
          <cx:pt idx="14">1.3100000000000001</cx:pt>
          <cx:pt idx="15">1.3500000000000001</cx:pt>
          <cx:pt idx="16">1.27</cx:pt>
          <cx:pt idx="17">1.25</cx:pt>
        </cx:lvl>
      </cx:numDim>
    </cx:data>
  </cx:chartData>
  <cx:chart>
    <cx:title pos="t" align="ctr" overlay="0">
      <cx:tx>
        <cx:txData>
          <cx:v>Total Phosphorus in Runoff</cx:v>
        </cx:txData>
      </cx:tx>
      <cx:txPr>
        <a:bodyPr spcFirstLastPara="1" vertOverflow="ellipsis" wrap="square" lIns="0" tIns="0" rIns="0" bIns="0" anchor="ctr" anchorCtr="1"/>
        <a:lstStyle/>
        <a:p>
          <a:pPr algn="ctr">
            <a:defRPr lang="en-US" sz="2400" b="0" i="0" u="none" strike="noStrike" baseline="0">
              <a:solidFill>
                <a:sysClr val="windowText" lastClr="000000">
                  <a:lumMod val="65000"/>
                  <a:lumOff val="35000"/>
                </a:sysClr>
              </a:solidFill>
              <a:latin typeface="Calibri" panose="020F0502020204030204"/>
            </a:defRPr>
          </a:pPr>
          <a:r>
            <a:rPr lang="en-US" sz="2400"/>
            <a:t>Total Phosphorus in Runoff</a:t>
          </a:r>
        </a:p>
      </cx:txPr>
    </cx:title>
    <cx:plotArea>
      <cx:plotAreaRegion>
        <cx:series layoutId="boxWhisker" uniqueId="{00000001-C4F4-4148-803B-B3DDB03272FF}" formatIdx="1">
          <cx:tx>
            <cx:txData>
              <cx:f>'Graphs (2)'!$E$5</cx:f>
              <cx:v>Litter Applied</cx:v>
            </cx:txData>
          </cx:tx>
          <cx:spPr>
            <a:solidFill>
              <a:schemeClr val="tx2">
                <a:lumMod val="75000"/>
              </a:schemeClr>
            </a:solidFill>
            <a:ln>
              <a:solidFill>
                <a:schemeClr val="tx2">
                  <a:lumMod val="75000"/>
                </a:schemeClr>
              </a:solidFill>
            </a:ln>
          </cx:spPr>
          <cx:dataId val="0"/>
          <cx:layoutPr>
            <cx:visibility meanLine="1" nonoutliers="1" outliers="1"/>
            <cx:statistics quartileMethod="exclusive"/>
          </cx:layoutPr>
        </cx:series>
        <cx:series layoutId="boxWhisker" uniqueId="{00000002-C4F4-4148-803B-B3DDB03272FF}">
          <cx:tx>
            <cx:txData>
              <cx:f>'Graphs (2)'!$F$5</cx:f>
              <cx:v>No Litter Applied</cx:v>
            </cx:txData>
          </cx:tx>
          <cx:spPr>
            <a:solidFill>
              <a:schemeClr val="tx2">
                <a:lumMod val="40000"/>
                <a:lumOff val="60000"/>
              </a:schemeClr>
            </a:solidFill>
            <a:ln>
              <a:solidFill>
                <a:schemeClr val="tx2">
                  <a:lumMod val="40000"/>
                  <a:lumOff val="60000"/>
                </a:schemeClr>
              </a:solidFill>
            </a:ln>
          </cx:spPr>
          <cx:dataId val="1"/>
          <cx:layoutPr>
            <cx:visibility meanLine="1" nonoutliers="1" outliers="1"/>
            <cx:statistics quartileMethod="exclusive"/>
          </cx:layoutPr>
        </cx:series>
      </cx:plotAreaRegion>
      <cx:axis id="0">
        <cx:catScaling gapWidth="1"/>
        <cx:tickLabels/>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axis>
      <cx:axis id="1">
        <cx:valScaling/>
        <cx:title>
          <cx:tx>
            <cx:rich>
              <a:bodyPr spcFirstLastPara="1" vertOverflow="ellipsis" wrap="square" lIns="0" tIns="0" rIns="0" bIns="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n-US" sz="1400" b="0" i="0" u="none" strike="noStrike" baseline="0">
                    <a:solidFill>
                      <a:sysClr val="windowText" lastClr="000000">
                        <a:lumMod val="65000"/>
                        <a:lumOff val="35000"/>
                      </a:sysClr>
                    </a:solidFill>
                    <a:latin typeface="Calibri" panose="020F0502020204030204"/>
                  </a:defRPr>
                </a:pPr>
                <a:r>
                  <a:rPr lang="en-US" sz="1400" b="1" i="0" u="none" strike="noStrike" baseline="0">
                    <a:solidFill>
                      <a:sysClr val="windowText" lastClr="000000">
                        <a:lumMod val="65000"/>
                        <a:lumOff val="35000"/>
                      </a:sysClr>
                    </a:solidFill>
                    <a:effectLst/>
                    <a:latin typeface="Calibri" panose="020F0502020204030204"/>
                  </a:rPr>
                  <a:t>Total P (mg/L)</a:t>
                </a:r>
                <a:endParaRPr lang="en-US" sz="1400">
                  <a:effectLst/>
                </a:endParaRPr>
              </a:p>
            </cx:rich>
          </cx:tx>
        </cx:title>
        <cx:majorGridlines/>
        <cx:tickLabels/>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axis>
    </cx:plotArea>
    <cx:legend pos="t" align="ctr" overlay="1">
      <cx:txPr>
        <a:bodyPr spcFirstLastPara="1" vertOverflow="ellipsis" wrap="square" lIns="0" tIns="0" rIns="0" bIns="0" anchor="ctr" anchorCtr="1"/>
        <a:lstStyle/>
        <a:p>
          <a:pPr>
            <a:defRPr lang="en-US" sz="1600" b="0" i="0" u="none" strike="noStrike" baseline="0">
              <a:solidFill>
                <a:sysClr val="windowText" lastClr="000000">
                  <a:lumMod val="65000"/>
                  <a:lumOff val="35000"/>
                </a:sysClr>
              </a:solidFill>
              <a:latin typeface="Calibri" panose="020F0502020204030204"/>
            </a:defRPr>
          </a:pPr>
          <a:endParaRPr lang="en-US" sz="1600"/>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0F36F-C48F-457B-AA47-CA2F82E08222}" type="doc">
      <dgm:prSet loTypeId="urn:microsoft.com/office/officeart/2005/8/layout/vList5" loCatId="list" qsTypeId="urn:microsoft.com/office/officeart/2005/8/quickstyle/simple2" qsCatId="simple" csTypeId="urn:microsoft.com/office/officeart/2005/8/colors/accent5_2" csCatId="accent5" phldr="1"/>
      <dgm:spPr/>
      <dgm:t>
        <a:bodyPr/>
        <a:lstStyle/>
        <a:p>
          <a:endParaRPr lang="en-US"/>
        </a:p>
      </dgm:t>
    </dgm:pt>
    <dgm:pt modelId="{DD36AFC2-0183-4727-8F8F-883B2EFCD3EF}">
      <dgm:prSet/>
      <dgm:spPr>
        <a:solidFill>
          <a:srgbClr val="92D050"/>
        </a:solidFill>
      </dgm:spPr>
      <dgm:t>
        <a:bodyPr/>
        <a:lstStyle/>
        <a:p>
          <a:pPr rtl="0"/>
          <a:r>
            <a:rPr lang="en-US" b="0" dirty="0"/>
            <a:t>2008 - Lake Weiss TMDL (USEPA)</a:t>
          </a:r>
          <a:endParaRPr lang="en-US" dirty="0"/>
        </a:p>
      </dgm:t>
    </dgm:pt>
    <dgm:pt modelId="{737BB394-0BE9-4365-8DC2-A9B1881884B9}" type="parTrans" cxnId="{EF39A0F5-0372-4D3D-AE2D-80B4C07045AE}">
      <dgm:prSet/>
      <dgm:spPr/>
      <dgm:t>
        <a:bodyPr/>
        <a:lstStyle/>
        <a:p>
          <a:endParaRPr lang="en-US"/>
        </a:p>
      </dgm:t>
    </dgm:pt>
    <dgm:pt modelId="{371D8D6A-50C0-48A7-AE94-D4E8BAB2577F}" type="sibTrans" cxnId="{EF39A0F5-0372-4D3D-AE2D-80B4C07045AE}">
      <dgm:prSet/>
      <dgm:spPr/>
      <dgm:t>
        <a:bodyPr/>
        <a:lstStyle/>
        <a:p>
          <a:endParaRPr lang="en-US"/>
        </a:p>
      </dgm:t>
    </dgm:pt>
    <dgm:pt modelId="{AFC3B568-E839-45F2-92E7-E6C50BB7BC47}">
      <dgm:prSet/>
      <dgm:spPr>
        <a:solidFill>
          <a:srgbClr val="92D050"/>
        </a:solidFill>
      </dgm:spPr>
      <dgm:t>
        <a:bodyPr/>
        <a:lstStyle/>
        <a:p>
          <a:pPr rtl="0"/>
          <a:r>
            <a:rPr lang="en-US" b="0" dirty="0"/>
            <a:t>2010 – 1 mg/L TP limits in NPDES permits (GAEPD)</a:t>
          </a:r>
          <a:endParaRPr lang="en-US" dirty="0"/>
        </a:p>
      </dgm:t>
    </dgm:pt>
    <dgm:pt modelId="{20A4F63C-6429-4AA1-B611-7967F44E4B6F}" type="parTrans" cxnId="{EAD6DB18-3C60-4D54-9361-8028890C3BD2}">
      <dgm:prSet/>
      <dgm:spPr/>
      <dgm:t>
        <a:bodyPr/>
        <a:lstStyle/>
        <a:p>
          <a:endParaRPr lang="en-US"/>
        </a:p>
      </dgm:t>
    </dgm:pt>
    <dgm:pt modelId="{2E399BE5-F9FD-46D1-9230-D127A46EC6D1}" type="sibTrans" cxnId="{EAD6DB18-3C60-4D54-9361-8028890C3BD2}">
      <dgm:prSet/>
      <dgm:spPr/>
      <dgm:t>
        <a:bodyPr/>
        <a:lstStyle/>
        <a:p>
          <a:endParaRPr lang="en-US"/>
        </a:p>
      </dgm:t>
    </dgm:pt>
    <dgm:pt modelId="{BBF3218C-A96A-4D9A-8C33-6ECF29841E01}">
      <dgm:prSet/>
      <dgm:spPr>
        <a:solidFill>
          <a:schemeClr val="tx2">
            <a:lumMod val="50000"/>
            <a:lumOff val="50000"/>
          </a:schemeClr>
        </a:solidFill>
      </dgm:spPr>
      <dgm:t>
        <a:bodyPr/>
        <a:lstStyle/>
        <a:p>
          <a:pPr rtl="0"/>
          <a:r>
            <a:rPr lang="en-US" b="0" dirty="0"/>
            <a:t>2011- Partnership and GAEPD Correspondence</a:t>
          </a:r>
          <a:endParaRPr lang="en-US" dirty="0"/>
        </a:p>
      </dgm:t>
    </dgm:pt>
    <dgm:pt modelId="{FA28181B-42EB-46F3-8F1F-0F4F02113E78}" type="parTrans" cxnId="{8360F983-AFE0-4280-853B-4CAEDED14710}">
      <dgm:prSet/>
      <dgm:spPr/>
      <dgm:t>
        <a:bodyPr/>
        <a:lstStyle/>
        <a:p>
          <a:endParaRPr lang="en-US"/>
        </a:p>
      </dgm:t>
    </dgm:pt>
    <dgm:pt modelId="{8D77A8F9-F5E8-48F4-9063-96B6AE4388E2}" type="sibTrans" cxnId="{8360F983-AFE0-4280-853B-4CAEDED14710}">
      <dgm:prSet/>
      <dgm:spPr/>
      <dgm:t>
        <a:bodyPr/>
        <a:lstStyle/>
        <a:p>
          <a:endParaRPr lang="en-US"/>
        </a:p>
      </dgm:t>
    </dgm:pt>
    <dgm:pt modelId="{B49563BC-61B4-4B02-A65B-1909BD3AB831}">
      <dgm:prSet/>
      <dgm:spPr>
        <a:solidFill>
          <a:srgbClr val="92D050"/>
        </a:solidFill>
      </dgm:spPr>
      <dgm:t>
        <a:bodyPr/>
        <a:lstStyle/>
        <a:p>
          <a:pPr rtl="0"/>
          <a:r>
            <a:rPr lang="en-US" b="0" dirty="0"/>
            <a:t>2011 - 319 Grant Awarded to Evaluate Nutrient Trading</a:t>
          </a:r>
          <a:endParaRPr lang="en-US" dirty="0"/>
        </a:p>
      </dgm:t>
    </dgm:pt>
    <dgm:pt modelId="{50F0EBC8-38B0-477C-837F-80227F4AFF9F}" type="parTrans" cxnId="{2DB60834-FB3C-4858-8730-9F426480BC0C}">
      <dgm:prSet/>
      <dgm:spPr/>
      <dgm:t>
        <a:bodyPr/>
        <a:lstStyle/>
        <a:p>
          <a:endParaRPr lang="en-US"/>
        </a:p>
      </dgm:t>
    </dgm:pt>
    <dgm:pt modelId="{9ABC4C8D-4216-4798-8450-A3C5E56FB384}" type="sibTrans" cxnId="{2DB60834-FB3C-4858-8730-9F426480BC0C}">
      <dgm:prSet/>
      <dgm:spPr/>
      <dgm:t>
        <a:bodyPr/>
        <a:lstStyle/>
        <a:p>
          <a:endParaRPr lang="en-US"/>
        </a:p>
      </dgm:t>
    </dgm:pt>
    <dgm:pt modelId="{E3F6EB2F-810D-4D2C-8B11-3B0CDB4B7925}">
      <dgm:prSet/>
      <dgm:spPr>
        <a:solidFill>
          <a:srgbClr val="92D050"/>
        </a:solidFill>
      </dgm:spPr>
      <dgm:t>
        <a:bodyPr/>
        <a:lstStyle/>
        <a:p>
          <a:pPr rtl="0"/>
          <a:r>
            <a:rPr lang="en-US" b="0" dirty="0"/>
            <a:t>2012-2013 – </a:t>
          </a:r>
          <a:r>
            <a:rPr lang="en-US" b="0" i="1" dirty="0"/>
            <a:t>Nutrient Trading in the Coosa Basin: A Feasibility Study</a:t>
          </a:r>
          <a:endParaRPr lang="en-US" dirty="0"/>
        </a:p>
      </dgm:t>
    </dgm:pt>
    <dgm:pt modelId="{2F95D4F0-057F-4E5F-834A-2754BF7D1887}" type="parTrans" cxnId="{8B4DA2C4-AB73-4984-AD88-698CD7FA2975}">
      <dgm:prSet/>
      <dgm:spPr/>
      <dgm:t>
        <a:bodyPr/>
        <a:lstStyle/>
        <a:p>
          <a:endParaRPr lang="en-US"/>
        </a:p>
      </dgm:t>
    </dgm:pt>
    <dgm:pt modelId="{6E206406-B4D6-4268-86A7-39C36D55CC94}" type="sibTrans" cxnId="{8B4DA2C4-AB73-4984-AD88-698CD7FA2975}">
      <dgm:prSet/>
      <dgm:spPr/>
      <dgm:t>
        <a:bodyPr/>
        <a:lstStyle/>
        <a:p>
          <a:endParaRPr lang="en-US"/>
        </a:p>
      </dgm:t>
    </dgm:pt>
    <dgm:pt modelId="{871D15FF-563D-4EAF-988E-A46591F85A43}">
      <dgm:prSet/>
      <dgm:spPr>
        <a:solidFill>
          <a:schemeClr val="tx2">
            <a:lumMod val="50000"/>
            <a:lumOff val="50000"/>
          </a:schemeClr>
        </a:solidFill>
      </dgm:spPr>
      <dgm:t>
        <a:bodyPr/>
        <a:lstStyle/>
        <a:p>
          <a:pPr rtl="0"/>
          <a:r>
            <a:rPr lang="en-US" b="0"/>
            <a:t>Dec. 2013 – Review with GAEPD</a:t>
          </a:r>
          <a:endParaRPr lang="en-US"/>
        </a:p>
      </dgm:t>
    </dgm:pt>
    <dgm:pt modelId="{738B384F-1BBB-45DD-92C6-C58D03DCDAC7}" type="parTrans" cxnId="{FB2476D8-82D2-48CC-8345-9135D3D7D676}">
      <dgm:prSet/>
      <dgm:spPr/>
      <dgm:t>
        <a:bodyPr/>
        <a:lstStyle/>
        <a:p>
          <a:endParaRPr lang="en-US"/>
        </a:p>
      </dgm:t>
    </dgm:pt>
    <dgm:pt modelId="{E42687D4-177D-4BB3-AAD4-5F43EE38377A}" type="sibTrans" cxnId="{FB2476D8-82D2-48CC-8345-9135D3D7D676}">
      <dgm:prSet/>
      <dgm:spPr/>
      <dgm:t>
        <a:bodyPr/>
        <a:lstStyle/>
        <a:p>
          <a:endParaRPr lang="en-US"/>
        </a:p>
      </dgm:t>
    </dgm:pt>
    <dgm:pt modelId="{9CA47E2A-6932-48A0-B2F7-53A2AB3AC915}">
      <dgm:prSet/>
      <dgm:spPr>
        <a:solidFill>
          <a:srgbClr val="92D050"/>
        </a:solidFill>
      </dgm:spPr>
      <dgm:t>
        <a:bodyPr/>
        <a:lstStyle/>
        <a:p>
          <a:pPr rtl="0"/>
          <a:r>
            <a:rPr lang="en-US" b="0" dirty="0"/>
            <a:t>2014 – Pilot Nutrient Trading Monitoring Plan</a:t>
          </a:r>
          <a:endParaRPr lang="en-US" dirty="0"/>
        </a:p>
      </dgm:t>
    </dgm:pt>
    <dgm:pt modelId="{194DD426-F5B2-4E46-A55B-13C85802AE66}" type="parTrans" cxnId="{03566BB2-0D7E-48DC-91E3-35E1F590540E}">
      <dgm:prSet/>
      <dgm:spPr/>
      <dgm:t>
        <a:bodyPr/>
        <a:lstStyle/>
        <a:p>
          <a:endParaRPr lang="en-US"/>
        </a:p>
      </dgm:t>
    </dgm:pt>
    <dgm:pt modelId="{03C1AE1D-D158-49E3-A186-509253C548CD}" type="sibTrans" cxnId="{03566BB2-0D7E-48DC-91E3-35E1F590540E}">
      <dgm:prSet/>
      <dgm:spPr/>
      <dgm:t>
        <a:bodyPr/>
        <a:lstStyle/>
        <a:p>
          <a:endParaRPr lang="en-US"/>
        </a:p>
      </dgm:t>
    </dgm:pt>
    <dgm:pt modelId="{E93D0284-1ACB-41EF-B215-A85621167AD2}">
      <dgm:prSet/>
      <dgm:spPr>
        <a:solidFill>
          <a:schemeClr val="tx2">
            <a:lumMod val="50000"/>
            <a:lumOff val="50000"/>
          </a:schemeClr>
        </a:solidFill>
      </dgm:spPr>
      <dgm:t>
        <a:bodyPr/>
        <a:lstStyle/>
        <a:p>
          <a:pPr rtl="0"/>
          <a:r>
            <a:rPr lang="en-US" b="0" dirty="0"/>
            <a:t>Oct. 2014 – Review with GAEPD</a:t>
          </a:r>
          <a:endParaRPr lang="en-US" dirty="0"/>
        </a:p>
      </dgm:t>
    </dgm:pt>
    <dgm:pt modelId="{623A5E69-E8C8-40F7-86FC-62159FCB7B4D}" type="parTrans" cxnId="{79B6673E-5DB1-420D-902F-AE85F37513EC}">
      <dgm:prSet/>
      <dgm:spPr/>
      <dgm:t>
        <a:bodyPr/>
        <a:lstStyle/>
        <a:p>
          <a:endParaRPr lang="en-US"/>
        </a:p>
      </dgm:t>
    </dgm:pt>
    <dgm:pt modelId="{4B6BF12A-238C-4393-87E8-F60EBFE7563D}" type="sibTrans" cxnId="{79B6673E-5DB1-420D-902F-AE85F37513EC}">
      <dgm:prSet/>
      <dgm:spPr/>
      <dgm:t>
        <a:bodyPr/>
        <a:lstStyle/>
        <a:p>
          <a:endParaRPr lang="en-US"/>
        </a:p>
      </dgm:t>
    </dgm:pt>
    <dgm:pt modelId="{119EBBFD-9901-48B3-9147-FF1115887A47}">
      <dgm:prSet/>
      <dgm:spPr>
        <a:solidFill>
          <a:srgbClr val="92D050"/>
        </a:solidFill>
      </dgm:spPr>
      <dgm:t>
        <a:bodyPr/>
        <a:lstStyle/>
        <a:p>
          <a:pPr rtl="0"/>
          <a:r>
            <a:rPr lang="en-US" b="0" dirty="0"/>
            <a:t>2015-2017 – Implement Monitoring Plan</a:t>
          </a:r>
          <a:endParaRPr lang="en-US" dirty="0"/>
        </a:p>
      </dgm:t>
    </dgm:pt>
    <dgm:pt modelId="{7B84944B-0F3B-4303-8090-DAD82AEEE3A6}" type="parTrans" cxnId="{7E6F212B-F4ED-4539-A2C6-D3FD5CF6401A}">
      <dgm:prSet/>
      <dgm:spPr/>
      <dgm:t>
        <a:bodyPr/>
        <a:lstStyle/>
        <a:p>
          <a:endParaRPr lang="en-US"/>
        </a:p>
      </dgm:t>
    </dgm:pt>
    <dgm:pt modelId="{2C0C3D46-8E2E-4175-AA65-9BB41AF8DDCF}" type="sibTrans" cxnId="{7E6F212B-F4ED-4539-A2C6-D3FD5CF6401A}">
      <dgm:prSet/>
      <dgm:spPr/>
      <dgm:t>
        <a:bodyPr/>
        <a:lstStyle/>
        <a:p>
          <a:endParaRPr lang="en-US"/>
        </a:p>
      </dgm:t>
    </dgm:pt>
    <dgm:pt modelId="{8FE1F45B-76C4-42B4-8A01-149D7ED9D788}" type="pres">
      <dgm:prSet presAssocID="{4DA0F36F-C48F-457B-AA47-CA2F82E08222}" presName="Name0" presStyleCnt="0">
        <dgm:presLayoutVars>
          <dgm:dir/>
          <dgm:animLvl val="lvl"/>
          <dgm:resizeHandles val="exact"/>
        </dgm:presLayoutVars>
      </dgm:prSet>
      <dgm:spPr/>
      <dgm:t>
        <a:bodyPr/>
        <a:lstStyle/>
        <a:p>
          <a:endParaRPr lang="en-US"/>
        </a:p>
      </dgm:t>
    </dgm:pt>
    <dgm:pt modelId="{57B8485B-7865-411E-96DE-8738B99B4759}" type="pres">
      <dgm:prSet presAssocID="{DD36AFC2-0183-4727-8F8F-883B2EFCD3EF}" presName="linNode" presStyleCnt="0"/>
      <dgm:spPr/>
    </dgm:pt>
    <dgm:pt modelId="{124EAEA9-E9EC-4CF0-B479-6DE9A1897E21}" type="pres">
      <dgm:prSet presAssocID="{DD36AFC2-0183-4727-8F8F-883B2EFCD3EF}" presName="parentText" presStyleLbl="node1" presStyleIdx="0" presStyleCnt="9" custScaleX="121485" custLinFactNeighborX="11974">
        <dgm:presLayoutVars>
          <dgm:chMax val="1"/>
          <dgm:bulletEnabled val="1"/>
        </dgm:presLayoutVars>
      </dgm:prSet>
      <dgm:spPr/>
      <dgm:t>
        <a:bodyPr/>
        <a:lstStyle/>
        <a:p>
          <a:endParaRPr lang="en-US"/>
        </a:p>
      </dgm:t>
    </dgm:pt>
    <dgm:pt modelId="{07EAA9B6-B88F-4BCF-B15D-DD36EFFBDAC7}" type="pres">
      <dgm:prSet presAssocID="{371D8D6A-50C0-48A7-AE94-D4E8BAB2577F}" presName="sp" presStyleCnt="0"/>
      <dgm:spPr/>
    </dgm:pt>
    <dgm:pt modelId="{032932B9-62C2-4E43-B04E-72EA334A2C38}" type="pres">
      <dgm:prSet presAssocID="{AFC3B568-E839-45F2-92E7-E6C50BB7BC47}" presName="linNode" presStyleCnt="0"/>
      <dgm:spPr/>
    </dgm:pt>
    <dgm:pt modelId="{38C81238-38B2-4B91-AD03-5CF65648F939}" type="pres">
      <dgm:prSet presAssocID="{AFC3B568-E839-45F2-92E7-E6C50BB7BC47}" presName="parentText" presStyleLbl="node1" presStyleIdx="1" presStyleCnt="9" custScaleX="167050" custLinFactNeighborX="12548">
        <dgm:presLayoutVars>
          <dgm:chMax val="1"/>
          <dgm:bulletEnabled val="1"/>
        </dgm:presLayoutVars>
      </dgm:prSet>
      <dgm:spPr/>
      <dgm:t>
        <a:bodyPr/>
        <a:lstStyle/>
        <a:p>
          <a:endParaRPr lang="en-US"/>
        </a:p>
      </dgm:t>
    </dgm:pt>
    <dgm:pt modelId="{4C6A4CAA-CFBE-43AC-B1A8-63B37EAAB9FC}" type="pres">
      <dgm:prSet presAssocID="{2E399BE5-F9FD-46D1-9230-D127A46EC6D1}" presName="sp" presStyleCnt="0"/>
      <dgm:spPr/>
    </dgm:pt>
    <dgm:pt modelId="{BF80E707-4119-47B9-83F4-E29B5F11565D}" type="pres">
      <dgm:prSet presAssocID="{BBF3218C-A96A-4D9A-8C33-6ECF29841E01}" presName="linNode" presStyleCnt="0"/>
      <dgm:spPr/>
    </dgm:pt>
    <dgm:pt modelId="{2C03FB67-6C00-4EF2-9E19-3E5784EF040C}" type="pres">
      <dgm:prSet presAssocID="{BBF3218C-A96A-4D9A-8C33-6ECF29841E01}" presName="parentText" presStyleLbl="node1" presStyleIdx="2" presStyleCnt="9" custScaleX="157472" custLinFactNeighborX="12547">
        <dgm:presLayoutVars>
          <dgm:chMax val="1"/>
          <dgm:bulletEnabled val="1"/>
        </dgm:presLayoutVars>
      </dgm:prSet>
      <dgm:spPr/>
      <dgm:t>
        <a:bodyPr/>
        <a:lstStyle/>
        <a:p>
          <a:endParaRPr lang="en-US"/>
        </a:p>
      </dgm:t>
    </dgm:pt>
    <dgm:pt modelId="{8C1B86D6-3A89-42F6-9F85-EA2E04356103}" type="pres">
      <dgm:prSet presAssocID="{8D77A8F9-F5E8-48F4-9063-96B6AE4388E2}" presName="sp" presStyleCnt="0"/>
      <dgm:spPr/>
    </dgm:pt>
    <dgm:pt modelId="{EE54E54B-6818-44BD-AF05-2E74C22AB774}" type="pres">
      <dgm:prSet presAssocID="{B49563BC-61B4-4B02-A65B-1909BD3AB831}" presName="linNode" presStyleCnt="0"/>
      <dgm:spPr/>
    </dgm:pt>
    <dgm:pt modelId="{F2A5B84A-DEF6-4632-B1D3-0EF8BF60E331}" type="pres">
      <dgm:prSet presAssocID="{B49563BC-61B4-4B02-A65B-1909BD3AB831}" presName="parentText" presStyleLbl="node1" presStyleIdx="3" presStyleCnt="9" custScaleX="177778" custLinFactNeighborX="11398">
        <dgm:presLayoutVars>
          <dgm:chMax val="1"/>
          <dgm:bulletEnabled val="1"/>
        </dgm:presLayoutVars>
      </dgm:prSet>
      <dgm:spPr/>
      <dgm:t>
        <a:bodyPr/>
        <a:lstStyle/>
        <a:p>
          <a:endParaRPr lang="en-US"/>
        </a:p>
      </dgm:t>
    </dgm:pt>
    <dgm:pt modelId="{E624D218-1A49-4129-B800-941FA3342E0E}" type="pres">
      <dgm:prSet presAssocID="{9ABC4C8D-4216-4798-8450-A3C5E56FB384}" presName="sp" presStyleCnt="0"/>
      <dgm:spPr/>
    </dgm:pt>
    <dgm:pt modelId="{71ABE834-5BE6-4773-B98D-4170947801DB}" type="pres">
      <dgm:prSet presAssocID="{E3F6EB2F-810D-4D2C-8B11-3B0CDB4B7925}" presName="linNode" presStyleCnt="0"/>
      <dgm:spPr/>
    </dgm:pt>
    <dgm:pt modelId="{39F2748E-BC34-4486-92FA-731653F87AB5}" type="pres">
      <dgm:prSet presAssocID="{E3F6EB2F-810D-4D2C-8B11-3B0CDB4B7925}" presName="parentText" presStyleLbl="node1" presStyleIdx="4" presStyleCnt="9" custScaleX="210728" custLinFactNeighborX="11974">
        <dgm:presLayoutVars>
          <dgm:chMax val="1"/>
          <dgm:bulletEnabled val="1"/>
        </dgm:presLayoutVars>
      </dgm:prSet>
      <dgm:spPr/>
      <dgm:t>
        <a:bodyPr/>
        <a:lstStyle/>
        <a:p>
          <a:endParaRPr lang="en-US"/>
        </a:p>
      </dgm:t>
    </dgm:pt>
    <dgm:pt modelId="{93C13EBB-1643-4631-9AFA-BF9AB1E36C5D}" type="pres">
      <dgm:prSet presAssocID="{6E206406-B4D6-4268-86A7-39C36D55CC94}" presName="sp" presStyleCnt="0"/>
      <dgm:spPr/>
    </dgm:pt>
    <dgm:pt modelId="{EF0F6FE3-5637-4F39-BB13-B1413B57268D}" type="pres">
      <dgm:prSet presAssocID="{871D15FF-563D-4EAF-988E-A46591F85A43}" presName="linNode" presStyleCnt="0"/>
      <dgm:spPr/>
    </dgm:pt>
    <dgm:pt modelId="{045CCF9C-4597-424A-956E-DC5B663212FD}" type="pres">
      <dgm:prSet presAssocID="{871D15FF-563D-4EAF-988E-A46591F85A43}" presName="parentText" presStyleLbl="node1" presStyleIdx="5" presStyleCnt="9" custLinFactNeighborX="12549">
        <dgm:presLayoutVars>
          <dgm:chMax val="1"/>
          <dgm:bulletEnabled val="1"/>
        </dgm:presLayoutVars>
      </dgm:prSet>
      <dgm:spPr/>
      <dgm:t>
        <a:bodyPr/>
        <a:lstStyle/>
        <a:p>
          <a:endParaRPr lang="en-US"/>
        </a:p>
      </dgm:t>
    </dgm:pt>
    <dgm:pt modelId="{8FDA71AA-B5A2-41A0-BBF9-CE71A3A9FF96}" type="pres">
      <dgm:prSet presAssocID="{E42687D4-177D-4BB3-AAD4-5F43EE38377A}" presName="sp" presStyleCnt="0"/>
      <dgm:spPr/>
    </dgm:pt>
    <dgm:pt modelId="{E681CE0E-9F75-4099-853E-BA11473B28AC}" type="pres">
      <dgm:prSet presAssocID="{9CA47E2A-6932-48A0-B2F7-53A2AB3AC915}" presName="linNode" presStyleCnt="0"/>
      <dgm:spPr/>
    </dgm:pt>
    <dgm:pt modelId="{DF7E863F-6943-49F9-A1D1-97CDBFD467F7}" type="pres">
      <dgm:prSet presAssocID="{9CA47E2A-6932-48A0-B2F7-53A2AB3AC915}" presName="parentText" presStyleLbl="node1" presStyleIdx="6" presStyleCnt="9" custScaleX="147893" custLinFactNeighborX="12548">
        <dgm:presLayoutVars>
          <dgm:chMax val="1"/>
          <dgm:bulletEnabled val="1"/>
        </dgm:presLayoutVars>
      </dgm:prSet>
      <dgm:spPr/>
      <dgm:t>
        <a:bodyPr/>
        <a:lstStyle/>
        <a:p>
          <a:endParaRPr lang="en-US"/>
        </a:p>
      </dgm:t>
    </dgm:pt>
    <dgm:pt modelId="{5426D91F-93AC-4EF0-B425-EC8A88EA8D1D}" type="pres">
      <dgm:prSet presAssocID="{03C1AE1D-D158-49E3-A186-509253C548CD}" presName="sp" presStyleCnt="0"/>
      <dgm:spPr/>
    </dgm:pt>
    <dgm:pt modelId="{26C90298-4F64-46E3-80DE-E97D56FD9C4C}" type="pres">
      <dgm:prSet presAssocID="{E93D0284-1ACB-41EF-B215-A85621167AD2}" presName="linNode" presStyleCnt="0"/>
      <dgm:spPr/>
    </dgm:pt>
    <dgm:pt modelId="{43D5B4B1-0105-42FA-AFA9-22C8FB2DFBC1}" type="pres">
      <dgm:prSet presAssocID="{E93D0284-1ACB-41EF-B215-A85621167AD2}" presName="parentText" presStyleLbl="node1" presStyleIdx="7" presStyleCnt="9" custLinFactNeighborX="12548">
        <dgm:presLayoutVars>
          <dgm:chMax val="1"/>
          <dgm:bulletEnabled val="1"/>
        </dgm:presLayoutVars>
      </dgm:prSet>
      <dgm:spPr/>
      <dgm:t>
        <a:bodyPr/>
        <a:lstStyle/>
        <a:p>
          <a:endParaRPr lang="en-US"/>
        </a:p>
      </dgm:t>
    </dgm:pt>
    <dgm:pt modelId="{0CD7D1D5-5C8A-42B2-A4D0-233A5AD19A95}" type="pres">
      <dgm:prSet presAssocID="{4B6BF12A-238C-4393-87E8-F60EBFE7563D}" presName="sp" presStyleCnt="0"/>
      <dgm:spPr/>
    </dgm:pt>
    <dgm:pt modelId="{EDD66CD5-8C83-4E2E-9E88-3A0AB08A6A27}" type="pres">
      <dgm:prSet presAssocID="{119EBBFD-9901-48B3-9147-FF1115887A47}" presName="linNode" presStyleCnt="0"/>
      <dgm:spPr/>
    </dgm:pt>
    <dgm:pt modelId="{6D82CABC-F1C5-4461-AD1A-A0B024CCE252}" type="pres">
      <dgm:prSet presAssocID="{119EBBFD-9901-48B3-9147-FF1115887A47}" presName="parentText" presStyleLbl="node1" presStyleIdx="8" presStyleCnt="9" custScaleX="123946" custLinFactNeighborX="12549">
        <dgm:presLayoutVars>
          <dgm:chMax val="1"/>
          <dgm:bulletEnabled val="1"/>
        </dgm:presLayoutVars>
      </dgm:prSet>
      <dgm:spPr/>
      <dgm:t>
        <a:bodyPr/>
        <a:lstStyle/>
        <a:p>
          <a:endParaRPr lang="en-US"/>
        </a:p>
      </dgm:t>
    </dgm:pt>
  </dgm:ptLst>
  <dgm:cxnLst>
    <dgm:cxn modelId="{EF39A0F5-0372-4D3D-AE2D-80B4C07045AE}" srcId="{4DA0F36F-C48F-457B-AA47-CA2F82E08222}" destId="{DD36AFC2-0183-4727-8F8F-883B2EFCD3EF}" srcOrd="0" destOrd="0" parTransId="{737BB394-0BE9-4365-8DC2-A9B1881884B9}" sibTransId="{371D8D6A-50C0-48A7-AE94-D4E8BAB2577F}"/>
    <dgm:cxn modelId="{2DB60834-FB3C-4858-8730-9F426480BC0C}" srcId="{4DA0F36F-C48F-457B-AA47-CA2F82E08222}" destId="{B49563BC-61B4-4B02-A65B-1909BD3AB831}" srcOrd="3" destOrd="0" parTransId="{50F0EBC8-38B0-477C-837F-80227F4AFF9F}" sibTransId="{9ABC4C8D-4216-4798-8450-A3C5E56FB384}"/>
    <dgm:cxn modelId="{FB2476D8-82D2-48CC-8345-9135D3D7D676}" srcId="{4DA0F36F-C48F-457B-AA47-CA2F82E08222}" destId="{871D15FF-563D-4EAF-988E-A46591F85A43}" srcOrd="5" destOrd="0" parTransId="{738B384F-1BBB-45DD-92C6-C58D03DCDAC7}" sibTransId="{E42687D4-177D-4BB3-AAD4-5F43EE38377A}"/>
    <dgm:cxn modelId="{64BB4723-543E-4ECD-9665-E8844BD468BE}" type="presOf" srcId="{DD36AFC2-0183-4727-8F8F-883B2EFCD3EF}" destId="{124EAEA9-E9EC-4CF0-B479-6DE9A1897E21}" srcOrd="0" destOrd="0" presId="urn:microsoft.com/office/officeart/2005/8/layout/vList5"/>
    <dgm:cxn modelId="{05FCCDE7-4C76-4A83-B6B5-18D7EB950F4C}" type="presOf" srcId="{BBF3218C-A96A-4D9A-8C33-6ECF29841E01}" destId="{2C03FB67-6C00-4EF2-9E19-3E5784EF040C}" srcOrd="0" destOrd="0" presId="urn:microsoft.com/office/officeart/2005/8/layout/vList5"/>
    <dgm:cxn modelId="{EAD6DB18-3C60-4D54-9361-8028890C3BD2}" srcId="{4DA0F36F-C48F-457B-AA47-CA2F82E08222}" destId="{AFC3B568-E839-45F2-92E7-E6C50BB7BC47}" srcOrd="1" destOrd="0" parTransId="{20A4F63C-6429-4AA1-B611-7967F44E4B6F}" sibTransId="{2E399BE5-F9FD-46D1-9230-D127A46EC6D1}"/>
    <dgm:cxn modelId="{0466F3F6-54C7-4A0C-AF8B-078F0DAFBFC0}" type="presOf" srcId="{E93D0284-1ACB-41EF-B215-A85621167AD2}" destId="{43D5B4B1-0105-42FA-AFA9-22C8FB2DFBC1}" srcOrd="0" destOrd="0" presId="urn:microsoft.com/office/officeart/2005/8/layout/vList5"/>
    <dgm:cxn modelId="{7E6F212B-F4ED-4539-A2C6-D3FD5CF6401A}" srcId="{4DA0F36F-C48F-457B-AA47-CA2F82E08222}" destId="{119EBBFD-9901-48B3-9147-FF1115887A47}" srcOrd="8" destOrd="0" parTransId="{7B84944B-0F3B-4303-8090-DAD82AEEE3A6}" sibTransId="{2C0C3D46-8E2E-4175-AA65-9BB41AF8DDCF}"/>
    <dgm:cxn modelId="{E7DC61F9-4FDB-4F34-999B-AD740EBB1C6D}" type="presOf" srcId="{AFC3B568-E839-45F2-92E7-E6C50BB7BC47}" destId="{38C81238-38B2-4B91-AD03-5CF65648F939}" srcOrd="0" destOrd="0" presId="urn:microsoft.com/office/officeart/2005/8/layout/vList5"/>
    <dgm:cxn modelId="{03566BB2-0D7E-48DC-91E3-35E1F590540E}" srcId="{4DA0F36F-C48F-457B-AA47-CA2F82E08222}" destId="{9CA47E2A-6932-48A0-B2F7-53A2AB3AC915}" srcOrd="6" destOrd="0" parTransId="{194DD426-F5B2-4E46-A55B-13C85802AE66}" sibTransId="{03C1AE1D-D158-49E3-A186-509253C548CD}"/>
    <dgm:cxn modelId="{591E0A28-7FD1-4EC5-A1C0-F67F17C2F94E}" type="presOf" srcId="{E3F6EB2F-810D-4D2C-8B11-3B0CDB4B7925}" destId="{39F2748E-BC34-4486-92FA-731653F87AB5}" srcOrd="0" destOrd="0" presId="urn:microsoft.com/office/officeart/2005/8/layout/vList5"/>
    <dgm:cxn modelId="{8B4DA2C4-AB73-4984-AD88-698CD7FA2975}" srcId="{4DA0F36F-C48F-457B-AA47-CA2F82E08222}" destId="{E3F6EB2F-810D-4D2C-8B11-3B0CDB4B7925}" srcOrd="4" destOrd="0" parTransId="{2F95D4F0-057F-4E5F-834A-2754BF7D1887}" sibTransId="{6E206406-B4D6-4268-86A7-39C36D55CC94}"/>
    <dgm:cxn modelId="{8360F983-AFE0-4280-853B-4CAEDED14710}" srcId="{4DA0F36F-C48F-457B-AA47-CA2F82E08222}" destId="{BBF3218C-A96A-4D9A-8C33-6ECF29841E01}" srcOrd="2" destOrd="0" parTransId="{FA28181B-42EB-46F3-8F1F-0F4F02113E78}" sibTransId="{8D77A8F9-F5E8-48F4-9063-96B6AE4388E2}"/>
    <dgm:cxn modelId="{79B6673E-5DB1-420D-902F-AE85F37513EC}" srcId="{4DA0F36F-C48F-457B-AA47-CA2F82E08222}" destId="{E93D0284-1ACB-41EF-B215-A85621167AD2}" srcOrd="7" destOrd="0" parTransId="{623A5E69-E8C8-40F7-86FC-62159FCB7B4D}" sibTransId="{4B6BF12A-238C-4393-87E8-F60EBFE7563D}"/>
    <dgm:cxn modelId="{B6744402-EC9A-4892-B6D1-BEC1D730F070}" type="presOf" srcId="{9CA47E2A-6932-48A0-B2F7-53A2AB3AC915}" destId="{DF7E863F-6943-49F9-A1D1-97CDBFD467F7}" srcOrd="0" destOrd="0" presId="urn:microsoft.com/office/officeart/2005/8/layout/vList5"/>
    <dgm:cxn modelId="{CCD16743-8411-47DC-93AA-F877DD36ADB3}" type="presOf" srcId="{4DA0F36F-C48F-457B-AA47-CA2F82E08222}" destId="{8FE1F45B-76C4-42B4-8A01-149D7ED9D788}" srcOrd="0" destOrd="0" presId="urn:microsoft.com/office/officeart/2005/8/layout/vList5"/>
    <dgm:cxn modelId="{2E0ED45E-C581-4875-80ED-57BA648B0BC8}" type="presOf" srcId="{B49563BC-61B4-4B02-A65B-1909BD3AB831}" destId="{F2A5B84A-DEF6-4632-B1D3-0EF8BF60E331}" srcOrd="0" destOrd="0" presId="urn:microsoft.com/office/officeart/2005/8/layout/vList5"/>
    <dgm:cxn modelId="{A14ECB09-446D-4D23-B324-4EDC998E1063}" type="presOf" srcId="{871D15FF-563D-4EAF-988E-A46591F85A43}" destId="{045CCF9C-4597-424A-956E-DC5B663212FD}" srcOrd="0" destOrd="0" presId="urn:microsoft.com/office/officeart/2005/8/layout/vList5"/>
    <dgm:cxn modelId="{D1785EE4-9C53-4235-9F22-59C0C0F1B372}" type="presOf" srcId="{119EBBFD-9901-48B3-9147-FF1115887A47}" destId="{6D82CABC-F1C5-4461-AD1A-A0B024CCE252}" srcOrd="0" destOrd="0" presId="urn:microsoft.com/office/officeart/2005/8/layout/vList5"/>
    <dgm:cxn modelId="{54740BA9-BA4F-4B2E-95B0-4C18CE6CB2D2}" type="presParOf" srcId="{8FE1F45B-76C4-42B4-8A01-149D7ED9D788}" destId="{57B8485B-7865-411E-96DE-8738B99B4759}" srcOrd="0" destOrd="0" presId="urn:microsoft.com/office/officeart/2005/8/layout/vList5"/>
    <dgm:cxn modelId="{7A885B11-CFB2-4399-87E2-1F56A7F6E10E}" type="presParOf" srcId="{57B8485B-7865-411E-96DE-8738B99B4759}" destId="{124EAEA9-E9EC-4CF0-B479-6DE9A1897E21}" srcOrd="0" destOrd="0" presId="urn:microsoft.com/office/officeart/2005/8/layout/vList5"/>
    <dgm:cxn modelId="{C39D37F6-9C87-456F-B5F5-792A0E39B6E3}" type="presParOf" srcId="{8FE1F45B-76C4-42B4-8A01-149D7ED9D788}" destId="{07EAA9B6-B88F-4BCF-B15D-DD36EFFBDAC7}" srcOrd="1" destOrd="0" presId="urn:microsoft.com/office/officeart/2005/8/layout/vList5"/>
    <dgm:cxn modelId="{91DC6D68-19F5-4C34-B473-F9FAE04FDECF}" type="presParOf" srcId="{8FE1F45B-76C4-42B4-8A01-149D7ED9D788}" destId="{032932B9-62C2-4E43-B04E-72EA334A2C38}" srcOrd="2" destOrd="0" presId="urn:microsoft.com/office/officeart/2005/8/layout/vList5"/>
    <dgm:cxn modelId="{CF24ECD2-4189-4A7D-B828-D15A67D8CD22}" type="presParOf" srcId="{032932B9-62C2-4E43-B04E-72EA334A2C38}" destId="{38C81238-38B2-4B91-AD03-5CF65648F939}" srcOrd="0" destOrd="0" presId="urn:microsoft.com/office/officeart/2005/8/layout/vList5"/>
    <dgm:cxn modelId="{C9E0A931-490E-4AA7-96A4-5B9D7C3182B1}" type="presParOf" srcId="{8FE1F45B-76C4-42B4-8A01-149D7ED9D788}" destId="{4C6A4CAA-CFBE-43AC-B1A8-63B37EAAB9FC}" srcOrd="3" destOrd="0" presId="urn:microsoft.com/office/officeart/2005/8/layout/vList5"/>
    <dgm:cxn modelId="{4CDBF9C6-1F45-4FFA-AF6E-F6C1E374D560}" type="presParOf" srcId="{8FE1F45B-76C4-42B4-8A01-149D7ED9D788}" destId="{BF80E707-4119-47B9-83F4-E29B5F11565D}" srcOrd="4" destOrd="0" presId="urn:microsoft.com/office/officeart/2005/8/layout/vList5"/>
    <dgm:cxn modelId="{7C5C7A6C-3A91-496C-B377-F35281B0BEED}" type="presParOf" srcId="{BF80E707-4119-47B9-83F4-E29B5F11565D}" destId="{2C03FB67-6C00-4EF2-9E19-3E5784EF040C}" srcOrd="0" destOrd="0" presId="urn:microsoft.com/office/officeart/2005/8/layout/vList5"/>
    <dgm:cxn modelId="{B6588CFA-95EE-48D5-8FB8-FE7CBDD1B5A7}" type="presParOf" srcId="{8FE1F45B-76C4-42B4-8A01-149D7ED9D788}" destId="{8C1B86D6-3A89-42F6-9F85-EA2E04356103}" srcOrd="5" destOrd="0" presId="urn:microsoft.com/office/officeart/2005/8/layout/vList5"/>
    <dgm:cxn modelId="{13F673F9-D5E1-498A-8B91-F767883BEF5C}" type="presParOf" srcId="{8FE1F45B-76C4-42B4-8A01-149D7ED9D788}" destId="{EE54E54B-6818-44BD-AF05-2E74C22AB774}" srcOrd="6" destOrd="0" presId="urn:microsoft.com/office/officeart/2005/8/layout/vList5"/>
    <dgm:cxn modelId="{D618E754-FE9F-4A2F-A3C4-412ABDDAAD9A}" type="presParOf" srcId="{EE54E54B-6818-44BD-AF05-2E74C22AB774}" destId="{F2A5B84A-DEF6-4632-B1D3-0EF8BF60E331}" srcOrd="0" destOrd="0" presId="urn:microsoft.com/office/officeart/2005/8/layout/vList5"/>
    <dgm:cxn modelId="{735810BB-0485-446E-9474-CC9BC62DEF43}" type="presParOf" srcId="{8FE1F45B-76C4-42B4-8A01-149D7ED9D788}" destId="{E624D218-1A49-4129-B800-941FA3342E0E}" srcOrd="7" destOrd="0" presId="urn:microsoft.com/office/officeart/2005/8/layout/vList5"/>
    <dgm:cxn modelId="{A0D41270-7987-405F-8DF3-516CE84F028F}" type="presParOf" srcId="{8FE1F45B-76C4-42B4-8A01-149D7ED9D788}" destId="{71ABE834-5BE6-4773-B98D-4170947801DB}" srcOrd="8" destOrd="0" presId="urn:microsoft.com/office/officeart/2005/8/layout/vList5"/>
    <dgm:cxn modelId="{CDC03193-5F3C-4F2E-8ACC-7178CED4A5A2}" type="presParOf" srcId="{71ABE834-5BE6-4773-B98D-4170947801DB}" destId="{39F2748E-BC34-4486-92FA-731653F87AB5}" srcOrd="0" destOrd="0" presId="urn:microsoft.com/office/officeart/2005/8/layout/vList5"/>
    <dgm:cxn modelId="{0DEB4A72-73E9-444D-A84E-128E851F67F3}" type="presParOf" srcId="{8FE1F45B-76C4-42B4-8A01-149D7ED9D788}" destId="{93C13EBB-1643-4631-9AFA-BF9AB1E36C5D}" srcOrd="9" destOrd="0" presId="urn:microsoft.com/office/officeart/2005/8/layout/vList5"/>
    <dgm:cxn modelId="{5FD0D76C-C41E-4333-9C9E-D7CC5D51FF74}" type="presParOf" srcId="{8FE1F45B-76C4-42B4-8A01-149D7ED9D788}" destId="{EF0F6FE3-5637-4F39-BB13-B1413B57268D}" srcOrd="10" destOrd="0" presId="urn:microsoft.com/office/officeart/2005/8/layout/vList5"/>
    <dgm:cxn modelId="{13516AF8-A17B-4509-96E8-43E0742DDB3B}" type="presParOf" srcId="{EF0F6FE3-5637-4F39-BB13-B1413B57268D}" destId="{045CCF9C-4597-424A-956E-DC5B663212FD}" srcOrd="0" destOrd="0" presId="urn:microsoft.com/office/officeart/2005/8/layout/vList5"/>
    <dgm:cxn modelId="{594D11BC-E117-41F3-AE73-EABD6D4DEBC3}" type="presParOf" srcId="{8FE1F45B-76C4-42B4-8A01-149D7ED9D788}" destId="{8FDA71AA-B5A2-41A0-BBF9-CE71A3A9FF96}" srcOrd="11" destOrd="0" presId="urn:microsoft.com/office/officeart/2005/8/layout/vList5"/>
    <dgm:cxn modelId="{9515666A-AD04-4CC8-81D7-65010ADF5354}" type="presParOf" srcId="{8FE1F45B-76C4-42B4-8A01-149D7ED9D788}" destId="{E681CE0E-9F75-4099-853E-BA11473B28AC}" srcOrd="12" destOrd="0" presId="urn:microsoft.com/office/officeart/2005/8/layout/vList5"/>
    <dgm:cxn modelId="{A2AD4F29-ED03-4812-A528-D24AD1BBE90F}" type="presParOf" srcId="{E681CE0E-9F75-4099-853E-BA11473B28AC}" destId="{DF7E863F-6943-49F9-A1D1-97CDBFD467F7}" srcOrd="0" destOrd="0" presId="urn:microsoft.com/office/officeart/2005/8/layout/vList5"/>
    <dgm:cxn modelId="{65349A41-E8F8-4C8F-8B17-1481BE5F3158}" type="presParOf" srcId="{8FE1F45B-76C4-42B4-8A01-149D7ED9D788}" destId="{5426D91F-93AC-4EF0-B425-EC8A88EA8D1D}" srcOrd="13" destOrd="0" presId="urn:microsoft.com/office/officeart/2005/8/layout/vList5"/>
    <dgm:cxn modelId="{3DB676F2-92DC-4326-A000-DDF984707A3D}" type="presParOf" srcId="{8FE1F45B-76C4-42B4-8A01-149D7ED9D788}" destId="{26C90298-4F64-46E3-80DE-E97D56FD9C4C}" srcOrd="14" destOrd="0" presId="urn:microsoft.com/office/officeart/2005/8/layout/vList5"/>
    <dgm:cxn modelId="{DD19B8DE-954B-417E-8866-00C015E1E182}" type="presParOf" srcId="{26C90298-4F64-46E3-80DE-E97D56FD9C4C}" destId="{43D5B4B1-0105-42FA-AFA9-22C8FB2DFBC1}" srcOrd="0" destOrd="0" presId="urn:microsoft.com/office/officeart/2005/8/layout/vList5"/>
    <dgm:cxn modelId="{C87E0703-679F-43D7-8675-7A0728EBA29B}" type="presParOf" srcId="{8FE1F45B-76C4-42B4-8A01-149D7ED9D788}" destId="{0CD7D1D5-5C8A-42B2-A4D0-233A5AD19A95}" srcOrd="15" destOrd="0" presId="urn:microsoft.com/office/officeart/2005/8/layout/vList5"/>
    <dgm:cxn modelId="{28A45BC9-E0A7-4BFA-84A1-F9200578DE85}" type="presParOf" srcId="{8FE1F45B-76C4-42B4-8A01-149D7ED9D788}" destId="{EDD66CD5-8C83-4E2E-9E88-3A0AB08A6A27}" srcOrd="16" destOrd="0" presId="urn:microsoft.com/office/officeart/2005/8/layout/vList5"/>
    <dgm:cxn modelId="{1A665530-C6BD-46BE-8554-DB2F674E0E6D}" type="presParOf" srcId="{EDD66CD5-8C83-4E2E-9E88-3A0AB08A6A27}" destId="{6D82CABC-F1C5-4461-AD1A-A0B024CCE252}"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EAEA9-E9EC-4CF0-B479-6DE9A1897E21}">
      <dsp:nvSpPr>
        <dsp:cNvPr id="0" name=""/>
        <dsp:cNvSpPr/>
      </dsp:nvSpPr>
      <dsp:spPr>
        <a:xfrm>
          <a:off x="886169" y="952"/>
          <a:ext cx="2366129" cy="360544"/>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2008 - Lake Weiss TMDL (USEPA)</a:t>
          </a:r>
          <a:endParaRPr lang="en-US" sz="900" kern="1200" dirty="0"/>
        </a:p>
      </dsp:txBody>
      <dsp:txXfrm>
        <a:off x="903769" y="18552"/>
        <a:ext cx="2330929" cy="325344"/>
      </dsp:txXfrm>
    </dsp:sp>
    <dsp:sp modelId="{38C81238-38B2-4B91-AD03-5CF65648F939}">
      <dsp:nvSpPr>
        <dsp:cNvPr id="0" name=""/>
        <dsp:cNvSpPr/>
      </dsp:nvSpPr>
      <dsp:spPr>
        <a:xfrm>
          <a:off x="897348" y="379523"/>
          <a:ext cx="3253586" cy="360544"/>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2010 – 1 mg/L TP limits in NPDES permits (GAEPD)</a:t>
          </a:r>
          <a:endParaRPr lang="en-US" sz="900" kern="1200" dirty="0"/>
        </a:p>
      </dsp:txBody>
      <dsp:txXfrm>
        <a:off x="914948" y="397123"/>
        <a:ext cx="3218386" cy="325344"/>
      </dsp:txXfrm>
    </dsp:sp>
    <dsp:sp modelId="{2C03FB67-6C00-4EF2-9E19-3E5784EF040C}">
      <dsp:nvSpPr>
        <dsp:cNvPr id="0" name=""/>
        <dsp:cNvSpPr/>
      </dsp:nvSpPr>
      <dsp:spPr>
        <a:xfrm>
          <a:off x="897329" y="758094"/>
          <a:ext cx="3067038" cy="360544"/>
        </a:xfrm>
        <a:prstGeom prst="roundRect">
          <a:avLst/>
        </a:prstGeom>
        <a:solidFill>
          <a:schemeClr val="tx2">
            <a:lumMod val="50000"/>
            <a:lumOff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2011- Partnership and GAEPD Correspondence</a:t>
          </a:r>
          <a:endParaRPr lang="en-US" sz="900" kern="1200" dirty="0"/>
        </a:p>
      </dsp:txBody>
      <dsp:txXfrm>
        <a:off x="914929" y="775694"/>
        <a:ext cx="3031838" cy="325344"/>
      </dsp:txXfrm>
    </dsp:sp>
    <dsp:sp modelId="{F2A5B84A-DEF6-4632-B1D3-0EF8BF60E331}">
      <dsp:nvSpPr>
        <dsp:cNvPr id="0" name=""/>
        <dsp:cNvSpPr/>
      </dsp:nvSpPr>
      <dsp:spPr>
        <a:xfrm>
          <a:off x="874950" y="1136666"/>
          <a:ext cx="3462532" cy="360544"/>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2011 - 319 Grant Awarded to Evaluate Nutrient Trading</a:t>
          </a:r>
          <a:endParaRPr lang="en-US" sz="900" kern="1200" dirty="0"/>
        </a:p>
      </dsp:txBody>
      <dsp:txXfrm>
        <a:off x="892550" y="1154266"/>
        <a:ext cx="3427332" cy="325344"/>
      </dsp:txXfrm>
    </dsp:sp>
    <dsp:sp modelId="{39F2748E-BC34-4486-92FA-731653F87AB5}">
      <dsp:nvSpPr>
        <dsp:cNvPr id="0" name=""/>
        <dsp:cNvSpPr/>
      </dsp:nvSpPr>
      <dsp:spPr>
        <a:xfrm>
          <a:off x="886169" y="1515237"/>
          <a:ext cx="4104290" cy="360544"/>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2012-2013 – </a:t>
          </a:r>
          <a:r>
            <a:rPr lang="en-US" sz="900" b="0" i="1" kern="1200" dirty="0"/>
            <a:t>Nutrient Trading in the Coosa Basin: A Feasibility Study</a:t>
          </a:r>
          <a:endParaRPr lang="en-US" sz="900" kern="1200" dirty="0"/>
        </a:p>
      </dsp:txBody>
      <dsp:txXfrm>
        <a:off x="903769" y="1532837"/>
        <a:ext cx="4069090" cy="325344"/>
      </dsp:txXfrm>
    </dsp:sp>
    <dsp:sp modelId="{045CCF9C-4597-424A-956E-DC5B663212FD}">
      <dsp:nvSpPr>
        <dsp:cNvPr id="0" name=""/>
        <dsp:cNvSpPr/>
      </dsp:nvSpPr>
      <dsp:spPr>
        <a:xfrm>
          <a:off x="897368" y="1893808"/>
          <a:ext cx="1947672" cy="360544"/>
        </a:xfrm>
        <a:prstGeom prst="roundRect">
          <a:avLst/>
        </a:prstGeom>
        <a:solidFill>
          <a:schemeClr val="tx2">
            <a:lumMod val="50000"/>
            <a:lumOff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a:t>Dec. 2013 – Review with GAEPD</a:t>
          </a:r>
          <a:endParaRPr lang="en-US" sz="900" kern="1200"/>
        </a:p>
      </dsp:txBody>
      <dsp:txXfrm>
        <a:off x="914968" y="1911408"/>
        <a:ext cx="1912472" cy="325344"/>
      </dsp:txXfrm>
    </dsp:sp>
    <dsp:sp modelId="{DF7E863F-6943-49F9-A1D1-97CDBFD467F7}">
      <dsp:nvSpPr>
        <dsp:cNvPr id="0" name=""/>
        <dsp:cNvSpPr/>
      </dsp:nvSpPr>
      <dsp:spPr>
        <a:xfrm>
          <a:off x="897348" y="2272380"/>
          <a:ext cx="2880470" cy="360544"/>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2014 – Pilot Nutrient Trading Monitoring Plan</a:t>
          </a:r>
          <a:endParaRPr lang="en-US" sz="900" kern="1200" dirty="0"/>
        </a:p>
      </dsp:txBody>
      <dsp:txXfrm>
        <a:off x="914948" y="2289980"/>
        <a:ext cx="2845270" cy="325344"/>
      </dsp:txXfrm>
    </dsp:sp>
    <dsp:sp modelId="{43D5B4B1-0105-42FA-AFA9-22C8FB2DFBC1}">
      <dsp:nvSpPr>
        <dsp:cNvPr id="0" name=""/>
        <dsp:cNvSpPr/>
      </dsp:nvSpPr>
      <dsp:spPr>
        <a:xfrm>
          <a:off x="897348" y="2650951"/>
          <a:ext cx="1947672" cy="360544"/>
        </a:xfrm>
        <a:prstGeom prst="roundRect">
          <a:avLst/>
        </a:prstGeom>
        <a:solidFill>
          <a:schemeClr val="tx2">
            <a:lumMod val="50000"/>
            <a:lumOff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Oct. 2014 – Review with GAEPD</a:t>
          </a:r>
          <a:endParaRPr lang="en-US" sz="900" kern="1200" dirty="0"/>
        </a:p>
      </dsp:txBody>
      <dsp:txXfrm>
        <a:off x="914948" y="2668551"/>
        <a:ext cx="1912472" cy="325344"/>
      </dsp:txXfrm>
    </dsp:sp>
    <dsp:sp modelId="{6D82CABC-F1C5-4461-AD1A-A0B024CCE252}">
      <dsp:nvSpPr>
        <dsp:cNvPr id="0" name=""/>
        <dsp:cNvSpPr/>
      </dsp:nvSpPr>
      <dsp:spPr>
        <a:xfrm>
          <a:off x="897368" y="3029522"/>
          <a:ext cx="2414061" cy="360544"/>
        </a:xfrm>
        <a:prstGeom prst="roundRect">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17145" rIns="34290" bIns="17145" numCol="1" spcCol="1270" anchor="ctr" anchorCtr="0">
          <a:noAutofit/>
        </a:bodyPr>
        <a:lstStyle/>
        <a:p>
          <a:pPr lvl="0" algn="ctr" defTabSz="400050" rtl="0">
            <a:lnSpc>
              <a:spcPct val="90000"/>
            </a:lnSpc>
            <a:spcBef>
              <a:spcPct val="0"/>
            </a:spcBef>
            <a:spcAft>
              <a:spcPct val="35000"/>
            </a:spcAft>
          </a:pPr>
          <a:r>
            <a:rPr lang="en-US" sz="900" b="0" kern="1200" dirty="0"/>
            <a:t>2015-2017 – Implement Monitoring Plan</a:t>
          </a:r>
          <a:endParaRPr lang="en-US" sz="900" kern="1200" dirty="0"/>
        </a:p>
      </dsp:txBody>
      <dsp:txXfrm>
        <a:off x="914968" y="3047122"/>
        <a:ext cx="2378861" cy="3253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658" cy="466085"/>
          </a:xfrm>
          <a:prstGeom prst="rect">
            <a:avLst/>
          </a:prstGeom>
        </p:spPr>
        <p:txBody>
          <a:bodyPr vert="horz" lIns="90708" tIns="45354" rIns="90708" bIns="45354" rtlCol="0"/>
          <a:lstStyle>
            <a:lvl1pPr algn="l">
              <a:defRPr sz="1200"/>
            </a:lvl1pPr>
          </a:lstStyle>
          <a:p>
            <a:endParaRPr lang="en-US"/>
          </a:p>
        </p:txBody>
      </p:sp>
      <p:sp>
        <p:nvSpPr>
          <p:cNvPr id="3" name="Date Placeholder 2"/>
          <p:cNvSpPr>
            <a:spLocks noGrp="1"/>
          </p:cNvSpPr>
          <p:nvPr>
            <p:ph type="dt" sz="quarter" idx="1"/>
          </p:nvPr>
        </p:nvSpPr>
        <p:spPr>
          <a:xfrm>
            <a:off x="3977867" y="0"/>
            <a:ext cx="3043658" cy="466085"/>
          </a:xfrm>
          <a:prstGeom prst="rect">
            <a:avLst/>
          </a:prstGeom>
        </p:spPr>
        <p:txBody>
          <a:bodyPr vert="horz" lIns="90708" tIns="45354" rIns="90708" bIns="45354" rtlCol="0"/>
          <a:lstStyle>
            <a:lvl1pPr algn="r">
              <a:defRPr sz="1200"/>
            </a:lvl1pPr>
          </a:lstStyle>
          <a:p>
            <a:fld id="{60420C25-79C1-4AAE-A670-753C1C25AF9C}" type="datetimeFigureOut">
              <a:rPr lang="en-US" smtClean="0"/>
              <a:t>5/3/2017</a:t>
            </a:fld>
            <a:endParaRPr lang="en-US"/>
          </a:p>
        </p:txBody>
      </p:sp>
      <p:sp>
        <p:nvSpPr>
          <p:cNvPr id="4" name="Footer Placeholder 3"/>
          <p:cNvSpPr>
            <a:spLocks noGrp="1"/>
          </p:cNvSpPr>
          <p:nvPr>
            <p:ph type="ftr" sz="quarter" idx="2"/>
          </p:nvPr>
        </p:nvSpPr>
        <p:spPr>
          <a:xfrm>
            <a:off x="0" y="8841441"/>
            <a:ext cx="3043658" cy="466085"/>
          </a:xfrm>
          <a:prstGeom prst="rect">
            <a:avLst/>
          </a:prstGeom>
        </p:spPr>
        <p:txBody>
          <a:bodyPr vert="horz" lIns="90708" tIns="45354" rIns="90708" bIns="45354" rtlCol="0" anchor="b"/>
          <a:lstStyle>
            <a:lvl1pPr algn="l">
              <a:defRPr sz="1200"/>
            </a:lvl1pPr>
          </a:lstStyle>
          <a:p>
            <a:endParaRPr lang="en-US"/>
          </a:p>
        </p:txBody>
      </p:sp>
      <p:sp>
        <p:nvSpPr>
          <p:cNvPr id="5" name="Slide Number Placeholder 4"/>
          <p:cNvSpPr>
            <a:spLocks noGrp="1"/>
          </p:cNvSpPr>
          <p:nvPr>
            <p:ph type="sldNum" sz="quarter" idx="3"/>
          </p:nvPr>
        </p:nvSpPr>
        <p:spPr>
          <a:xfrm>
            <a:off x="3977867" y="8841441"/>
            <a:ext cx="3043658" cy="466085"/>
          </a:xfrm>
          <a:prstGeom prst="rect">
            <a:avLst/>
          </a:prstGeom>
        </p:spPr>
        <p:txBody>
          <a:bodyPr vert="horz" lIns="90708" tIns="45354" rIns="90708" bIns="45354" rtlCol="0" anchor="b"/>
          <a:lstStyle>
            <a:lvl1pPr algn="r">
              <a:defRPr sz="1200"/>
            </a:lvl1pPr>
          </a:lstStyle>
          <a:p>
            <a:fld id="{4A675D8B-D79C-4EEF-A262-B6E7450794B6}" type="slidenum">
              <a:rPr lang="en-US" smtClean="0"/>
              <a:t>‹#›</a:t>
            </a:fld>
            <a:endParaRPr lang="en-US"/>
          </a:p>
        </p:txBody>
      </p:sp>
    </p:spTree>
    <p:extLst>
      <p:ext uri="{BB962C8B-B14F-4D97-AF65-F5344CB8AC3E}">
        <p14:creationId xmlns:p14="http://schemas.microsoft.com/office/powerpoint/2010/main" val="3918292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1" tIns="46656" rIns="93311" bIns="46656" rtlCol="0"/>
          <a:lstStyle>
            <a:lvl1pPr algn="l">
              <a:defRPr sz="1200"/>
            </a:lvl1pPr>
          </a:lstStyle>
          <a:p>
            <a:endParaRPr lang="en-US"/>
          </a:p>
        </p:txBody>
      </p:sp>
      <p:sp>
        <p:nvSpPr>
          <p:cNvPr id="3" name="Date Placeholder 2"/>
          <p:cNvSpPr>
            <a:spLocks noGrp="1"/>
          </p:cNvSpPr>
          <p:nvPr>
            <p:ph type="dt" idx="1"/>
          </p:nvPr>
        </p:nvSpPr>
        <p:spPr>
          <a:xfrm>
            <a:off x="3978132" y="0"/>
            <a:ext cx="3043344" cy="465455"/>
          </a:xfrm>
          <a:prstGeom prst="rect">
            <a:avLst/>
          </a:prstGeom>
        </p:spPr>
        <p:txBody>
          <a:bodyPr vert="horz" lIns="93311" tIns="46656" rIns="93311" bIns="46656" rtlCol="0"/>
          <a:lstStyle>
            <a:lvl1pPr algn="r">
              <a:defRPr sz="1200"/>
            </a:lvl1pPr>
          </a:lstStyle>
          <a:p>
            <a:fld id="{7840CB75-802D-4469-9DFE-7D4C2C34FD47}" type="datetimeFigureOut">
              <a:rPr lang="en-US" smtClean="0"/>
              <a:pPr/>
              <a:t>5/3/2017</a:t>
            </a:fld>
            <a:endParaRPr lang="en-US"/>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11" tIns="46656" rIns="93311"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1" tIns="46656" rIns="93311" bIns="466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1" tIns="46656" rIns="93311"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4" cy="465455"/>
          </a:xfrm>
          <a:prstGeom prst="rect">
            <a:avLst/>
          </a:prstGeom>
        </p:spPr>
        <p:txBody>
          <a:bodyPr vert="horz" lIns="93311" tIns="46656" rIns="93311" bIns="46656" rtlCol="0" anchor="b"/>
          <a:lstStyle>
            <a:lvl1pPr algn="r">
              <a:defRPr sz="1200"/>
            </a:lvl1pPr>
          </a:lstStyle>
          <a:p>
            <a:fld id="{ECFD3E66-379D-4E08-BE3D-95FF93308A2C}" type="slidenum">
              <a:rPr lang="en-US" smtClean="0"/>
              <a:pPr/>
              <a:t>‹#›</a:t>
            </a:fld>
            <a:endParaRPr lang="en-US"/>
          </a:p>
        </p:txBody>
      </p:sp>
    </p:spTree>
    <p:extLst>
      <p:ext uri="{BB962C8B-B14F-4D97-AF65-F5344CB8AC3E}">
        <p14:creationId xmlns:p14="http://schemas.microsoft.com/office/powerpoint/2010/main" val="233147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10</a:t>
            </a:fld>
            <a:endParaRPr lang="en-US"/>
          </a:p>
        </p:txBody>
      </p:sp>
    </p:spTree>
    <p:extLst>
      <p:ext uri="{BB962C8B-B14F-4D97-AF65-F5344CB8AC3E}">
        <p14:creationId xmlns:p14="http://schemas.microsoft.com/office/powerpoint/2010/main" val="185155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11</a:t>
            </a:fld>
            <a:endParaRPr lang="en-US"/>
          </a:p>
        </p:txBody>
      </p:sp>
    </p:spTree>
    <p:extLst>
      <p:ext uri="{BB962C8B-B14F-4D97-AF65-F5344CB8AC3E}">
        <p14:creationId xmlns:p14="http://schemas.microsoft.com/office/powerpoint/2010/main" val="292480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12</a:t>
            </a:fld>
            <a:endParaRPr lang="en-US"/>
          </a:p>
        </p:txBody>
      </p:sp>
    </p:spTree>
    <p:extLst>
      <p:ext uri="{BB962C8B-B14F-4D97-AF65-F5344CB8AC3E}">
        <p14:creationId xmlns:p14="http://schemas.microsoft.com/office/powerpoint/2010/main" val="114808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Explain the chart:</a:t>
            </a:r>
            <a:r>
              <a:rPr lang="en-US" baseline="0" dirty="0"/>
              <a:t>  e</a:t>
            </a:r>
            <a:r>
              <a:rPr lang="en-US" dirty="0"/>
              <a:t>ach “box” contains</a:t>
            </a:r>
            <a:r>
              <a:rPr lang="en-US" baseline="0" dirty="0"/>
              <a:t> measured values for all three plots – min at the bottom end, max at the top end, the third value somewhere in between.   The lines connect the mean values for the three plots.  Thus, smaller boxes show less variation among plots.</a:t>
            </a:r>
            <a:endParaRPr lang="en-US" dirty="0"/>
          </a:p>
          <a:p>
            <a:pPr marL="285750" indent="-285750">
              <a:buFont typeface="Arial" panose="020B0604020202020204" pitchFamily="34" charset="0"/>
              <a:buChar char="•"/>
            </a:pPr>
            <a:r>
              <a:rPr lang="en-US" dirty="0"/>
              <a:t>Total Phosphorus sampled because it incorporates all forms of P found in soils (</a:t>
            </a:r>
            <a:r>
              <a:rPr lang="en-US" baseline="0" dirty="0"/>
              <a:t>but much of TP may not be readily available to plants)</a:t>
            </a:r>
          </a:p>
          <a:p>
            <a:pPr marL="285750" indent="-285750">
              <a:buFont typeface="Arial" panose="020B0604020202020204" pitchFamily="34" charset="0"/>
              <a:buChar char="•"/>
            </a:pPr>
            <a:r>
              <a:rPr lang="en-US" dirty="0"/>
              <a:t>Measured ranges</a:t>
            </a:r>
            <a:r>
              <a:rPr lang="en-US" baseline="0" dirty="0"/>
              <a:t> for Positive Control plots and Experimental plots are similar because (1) the study site was chosen for its high (“saturated”) P levels, and (2) until the start of this study, the Experimental plot area also received poultry litter annually.</a:t>
            </a:r>
          </a:p>
          <a:p>
            <a:pPr marL="285750" indent="-285750">
              <a:buFont typeface="Arial" panose="020B0604020202020204" pitchFamily="34" charset="0"/>
              <a:buChar char="•"/>
            </a:pPr>
            <a:r>
              <a:rPr lang="en-US" baseline="0" dirty="0"/>
              <a:t>Note the range of values – generally between about 1,000 and 2,000 mg/kg of P.</a:t>
            </a:r>
            <a:endParaRPr lang="en-US" dirty="0"/>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13</a:t>
            </a:fld>
            <a:endParaRPr lang="en-US"/>
          </a:p>
        </p:txBody>
      </p:sp>
    </p:spTree>
    <p:extLst>
      <p:ext uri="{BB962C8B-B14F-4D97-AF65-F5344CB8AC3E}">
        <p14:creationId xmlns:p14="http://schemas.microsoft.com/office/powerpoint/2010/main" val="3137524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Note the measured range of values – generally between about 10 and 100, about two orders of magnitude below</a:t>
            </a:r>
            <a:r>
              <a:rPr lang="en-US" baseline="0" dirty="0"/>
              <a:t> the TP range we saw.</a:t>
            </a:r>
            <a:endParaRPr lang="en-US" dirty="0"/>
          </a:p>
          <a:p>
            <a:pPr marL="285750" indent="-285750">
              <a:buFont typeface="Arial" panose="020B0604020202020204" pitchFamily="34" charset="0"/>
              <a:buChar char="•"/>
            </a:pPr>
            <a:r>
              <a:rPr lang="en-US" dirty="0"/>
              <a:t>Ortho Phosphorus generally represents the solution pool and</a:t>
            </a:r>
            <a:r>
              <a:rPr lang="en-US" baseline="0" dirty="0"/>
              <a:t> the active pool, which is most readily</a:t>
            </a:r>
            <a:r>
              <a:rPr lang="en-US" dirty="0"/>
              <a:t> available for plants.  Thus,</a:t>
            </a:r>
            <a:r>
              <a:rPr lang="en-US" baseline="0" dirty="0"/>
              <a:t> there is about 100 times more total phosphorus in the soil of the test plots than what is accessible for plant growth.</a:t>
            </a:r>
            <a:endParaRPr lang="en-US" dirty="0"/>
          </a:p>
          <a:p>
            <a:pPr marL="285750" indent="-285750">
              <a:buFont typeface="Arial" panose="020B0604020202020204" pitchFamily="34" charset="0"/>
              <a:buChar char="•"/>
            </a:pPr>
            <a:r>
              <a:rPr lang="en-US" dirty="0"/>
              <a:t>The higher concentrations</a:t>
            </a:r>
            <a:r>
              <a:rPr lang="en-US" baseline="0" dirty="0"/>
              <a:t> for the Positive Control plots in the </a:t>
            </a:r>
            <a:r>
              <a:rPr lang="en-US" baseline="0" dirty="0">
                <a:solidFill>
                  <a:srgbClr val="FF0000"/>
                </a:solidFill>
              </a:rPr>
              <a:t>first four months </a:t>
            </a:r>
            <a:r>
              <a:rPr lang="en-US" baseline="0" dirty="0"/>
              <a:t>of sampling </a:t>
            </a:r>
            <a:r>
              <a:rPr lang="en-US" dirty="0"/>
              <a:t>represent the additional available phosphorus contributed by the litter application</a:t>
            </a:r>
            <a:r>
              <a:rPr lang="en-US" baseline="0" dirty="0"/>
              <a:t> at the beginning of the project.  Note the general pattern in both sets of plots with higher available P during the warmer months of the year (July and September).</a:t>
            </a:r>
          </a:p>
          <a:p>
            <a:pPr marL="285750" indent="-285750">
              <a:buFont typeface="Arial" panose="020B0604020202020204" pitchFamily="34" charset="0"/>
              <a:buChar char="•"/>
            </a:pPr>
            <a:r>
              <a:rPr lang="en-US" baseline="0" dirty="0"/>
              <a:t>Note the higher Ortho-P in the November samples, which may be the result of plant senescence in the fall and the release of P from decaying plant matter.</a:t>
            </a:r>
          </a:p>
          <a:p>
            <a:pPr marL="285750" indent="-285750">
              <a:buFont typeface="Arial" panose="020B0604020202020204" pitchFamily="34" charset="0"/>
              <a:buChar char="•"/>
            </a:pPr>
            <a:r>
              <a:rPr lang="en-US" baseline="0" dirty="0"/>
              <a:t>Generally similar ranges in the January and March 2017 samples suggest that one year has not been sufficient to begin depleting the legacy P in the Experimental plots.  Other researchers have found that legacy P in soils may take decades to abate after fertilizing is stopped.</a:t>
            </a:r>
            <a:endParaRPr lang="en-US" dirty="0"/>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14</a:t>
            </a:fld>
            <a:endParaRPr lang="en-US"/>
          </a:p>
        </p:txBody>
      </p:sp>
    </p:spTree>
    <p:extLst>
      <p:ext uri="{BB962C8B-B14F-4D97-AF65-F5344CB8AC3E}">
        <p14:creationId xmlns:p14="http://schemas.microsoft.com/office/powerpoint/2010/main" val="2641476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Total Phosphorus was sampled because incorporates all forms of P</a:t>
            </a:r>
          </a:p>
          <a:p>
            <a:pPr marL="285750" indent="-285750">
              <a:buFont typeface="Arial" panose="020B0604020202020204" pitchFamily="34" charset="0"/>
              <a:buChar char="•"/>
            </a:pPr>
            <a:r>
              <a:rPr lang="en-US" u="sng" dirty="0"/>
              <a:t>We RECOMMEND also measuring</a:t>
            </a:r>
            <a:r>
              <a:rPr lang="en-US" u="sng" baseline="0" dirty="0"/>
              <a:t> Ortho-P in Year 2 because it is the form most available to algae growth.   This would make the runoff monitoring more parallel with the soil monitoring</a:t>
            </a:r>
            <a:endParaRPr lang="en-US" u="sng" dirty="0"/>
          </a:p>
          <a:p>
            <a:pPr marL="285750" indent="-285750">
              <a:buFont typeface="Arial" panose="020B0604020202020204" pitchFamily="34" charset="0"/>
              <a:buChar char="•"/>
            </a:pPr>
            <a:r>
              <a:rPr lang="en-US" dirty="0"/>
              <a:t>1</a:t>
            </a:r>
            <a:r>
              <a:rPr lang="en-US" baseline="30000" dirty="0"/>
              <a:t>st</a:t>
            </a:r>
            <a:r>
              <a:rPr lang="en-US" dirty="0"/>
              <a:t> event after litter application, see spike in TP, but then substantial</a:t>
            </a:r>
            <a:r>
              <a:rPr lang="en-US" baseline="0" dirty="0"/>
              <a:t> drop back to levels comparable to Experimental plots.  May be attributed to (1) plant uptake, (2) initial soluble P carried away in runoff, (3) binding of P to soils particles. </a:t>
            </a:r>
            <a:r>
              <a:rPr lang="en-US" dirty="0"/>
              <a:t> </a:t>
            </a:r>
          </a:p>
          <a:p>
            <a:pPr marL="285750" indent="-285750">
              <a:buFont typeface="Arial" panose="020B0604020202020204" pitchFamily="34" charset="0"/>
              <a:buChar char="•"/>
            </a:pPr>
            <a:r>
              <a:rPr lang="en-US" dirty="0"/>
              <a:t>As with Ortho-P</a:t>
            </a:r>
            <a:r>
              <a:rPr lang="en-US" baseline="0" dirty="0"/>
              <a:t> in soil samples, the increase in the November samples may be the result of plant senescence and release of above-ground P.</a:t>
            </a:r>
            <a:endParaRPr lang="en-US" dirty="0"/>
          </a:p>
          <a:p>
            <a:pPr marL="285750" indent="-285750">
              <a:buFont typeface="Arial" panose="020B0604020202020204" pitchFamily="34" charset="0"/>
              <a:buChar char="•"/>
            </a:pPr>
            <a:r>
              <a:rPr lang="en-US" dirty="0"/>
              <a:t>Note that P concentrations</a:t>
            </a:r>
            <a:r>
              <a:rPr lang="en-US" baseline="0" dirty="0"/>
              <a:t> in the runoff are </a:t>
            </a:r>
            <a:r>
              <a:rPr lang="en-US" dirty="0"/>
              <a:t>high from all of the plots</a:t>
            </a:r>
            <a:r>
              <a:rPr lang="en-US" baseline="0" dirty="0"/>
              <a:t>.  Most surface water quality criteria are much less than 1 mg/L, in some cases as low as 0.01 mg/L.</a:t>
            </a:r>
          </a:p>
          <a:p>
            <a:pPr marL="285750" indent="-285750">
              <a:buFont typeface="Arial" panose="020B0604020202020204" pitchFamily="34" charset="0"/>
              <a:buChar char="•"/>
            </a:pPr>
            <a:r>
              <a:rPr lang="en-US" baseline="0" dirty="0"/>
              <a:t>Some of the variability among the sampling dates may be due to effects of natural rainfall between monitoring events.  Values measured in samples collected via simulated rainfall could differ substantially based on antecedent rainfall timing and volume.</a:t>
            </a:r>
          </a:p>
          <a:p>
            <a:pPr marL="285750" indent="-285750">
              <a:buFont typeface="Arial" panose="020B0604020202020204" pitchFamily="34" charset="0"/>
              <a:buChar char="•"/>
            </a:pPr>
            <a:r>
              <a:rPr lang="en-US" baseline="0" dirty="0"/>
              <a:t>Measured soil pH levels were generally between 6 and 6.5.  If soil pH were closer to 7 (as a result of lime application, or even a higher rate of litter application since litter is slightly alkaline), Ortho-P in soil and runoff could be higher.</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15</a:t>
            </a:fld>
            <a:endParaRPr lang="en-US"/>
          </a:p>
        </p:txBody>
      </p:sp>
    </p:spTree>
    <p:extLst>
      <p:ext uri="{BB962C8B-B14F-4D97-AF65-F5344CB8AC3E}">
        <p14:creationId xmlns:p14="http://schemas.microsoft.com/office/powerpoint/2010/main" val="148219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16</a:t>
            </a:fld>
            <a:endParaRPr lang="en-US"/>
          </a:p>
        </p:txBody>
      </p:sp>
    </p:spTree>
    <p:extLst>
      <p:ext uri="{BB962C8B-B14F-4D97-AF65-F5344CB8AC3E}">
        <p14:creationId xmlns:p14="http://schemas.microsoft.com/office/powerpoint/2010/main" val="386142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17</a:t>
            </a:fld>
            <a:endParaRPr lang="en-US"/>
          </a:p>
        </p:txBody>
      </p:sp>
    </p:spTree>
    <p:extLst>
      <p:ext uri="{BB962C8B-B14F-4D97-AF65-F5344CB8AC3E}">
        <p14:creationId xmlns:p14="http://schemas.microsoft.com/office/powerpoint/2010/main" val="216016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18</a:t>
            </a:fld>
            <a:endParaRPr lang="en-US"/>
          </a:p>
        </p:txBody>
      </p:sp>
    </p:spTree>
    <p:extLst>
      <p:ext uri="{BB962C8B-B14F-4D97-AF65-F5344CB8AC3E}">
        <p14:creationId xmlns:p14="http://schemas.microsoft.com/office/powerpoint/2010/main" val="645179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19</a:t>
            </a:fld>
            <a:endParaRPr lang="en-US"/>
          </a:p>
        </p:txBody>
      </p:sp>
    </p:spTree>
    <p:extLst>
      <p:ext uri="{BB962C8B-B14F-4D97-AF65-F5344CB8AC3E}">
        <p14:creationId xmlns:p14="http://schemas.microsoft.com/office/powerpoint/2010/main" val="78029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Demand and supply exists for a trade</a:t>
            </a:r>
          </a:p>
        </p:txBody>
      </p:sp>
      <p:sp>
        <p:nvSpPr>
          <p:cNvPr id="4" name="Slide Number Placeholder 3"/>
          <p:cNvSpPr>
            <a:spLocks noGrp="1"/>
          </p:cNvSpPr>
          <p:nvPr>
            <p:ph type="sldNum" sz="quarter" idx="10"/>
          </p:nvPr>
        </p:nvSpPr>
        <p:spPr/>
        <p:txBody>
          <a:bodyPr/>
          <a:lstStyle/>
          <a:p>
            <a:fld id="{ECFD3E66-379D-4E08-BE3D-95FF93308A2C}" type="slidenum">
              <a:rPr lang="en-US" smtClean="0"/>
              <a:pPr/>
              <a:t>2</a:t>
            </a:fld>
            <a:endParaRPr lang="en-US"/>
          </a:p>
        </p:txBody>
      </p:sp>
    </p:spTree>
    <p:extLst>
      <p:ext uri="{BB962C8B-B14F-4D97-AF65-F5344CB8AC3E}">
        <p14:creationId xmlns:p14="http://schemas.microsoft.com/office/powerpoint/2010/main" val="24704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20</a:t>
            </a:fld>
            <a:endParaRPr lang="en-US"/>
          </a:p>
        </p:txBody>
      </p:sp>
    </p:spTree>
    <p:extLst>
      <p:ext uri="{BB962C8B-B14F-4D97-AF65-F5344CB8AC3E}">
        <p14:creationId xmlns:p14="http://schemas.microsoft.com/office/powerpoint/2010/main" val="384489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Feasibility Study looked at financial, technical and legal issues associated with nutrient trading. No obvious</a:t>
            </a:r>
            <a:r>
              <a:rPr lang="en-US" baseline="0" dirty="0"/>
              <a:t> NPSP source of TP in review of EPD monitoring data (any one sub-watershed). Poultry litter has high TP, often applied for N fertilization, which is more soluble. End result is TP overapplied. </a:t>
            </a:r>
            <a:r>
              <a:rPr lang="en-US" dirty="0"/>
              <a:t>Demand and supply exists for a trade now.</a:t>
            </a:r>
            <a:r>
              <a:rPr lang="en-US" baseline="0" dirty="0"/>
              <a:t> </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3</a:t>
            </a:fld>
            <a:endParaRPr lang="en-US"/>
          </a:p>
        </p:txBody>
      </p:sp>
    </p:spTree>
    <p:extLst>
      <p:ext uri="{BB962C8B-B14F-4D97-AF65-F5344CB8AC3E}">
        <p14:creationId xmlns:p14="http://schemas.microsoft.com/office/powerpoint/2010/main" val="3326439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Lake Weiss</a:t>
            </a:r>
            <a:r>
              <a:rPr lang="en-US" baseline="0" dirty="0"/>
              <a:t> impaired due to nutrient enrichment. </a:t>
            </a:r>
            <a:r>
              <a:rPr lang="en-US" dirty="0"/>
              <a:t>Large</a:t>
            </a:r>
            <a:r>
              <a:rPr lang="en-US" baseline="0" dirty="0"/>
              <a:t> majority of TP comes from NPSP, EPA models show 70%. EPD has been monitoring Coosa to update their models. EPD model assumes all TP from poultry litter runs off site because of soil saturation. TMDL requires 30% TP reduction at state line, with no requirements of how that can be achieved. Feasibility study shows </a:t>
            </a:r>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4</a:t>
            </a:fld>
            <a:endParaRPr lang="en-US"/>
          </a:p>
        </p:txBody>
      </p:sp>
    </p:spTree>
    <p:extLst>
      <p:ext uri="{BB962C8B-B14F-4D97-AF65-F5344CB8AC3E}">
        <p14:creationId xmlns:p14="http://schemas.microsoft.com/office/powerpoint/2010/main" val="371280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5</a:t>
            </a:fld>
            <a:endParaRPr lang="en-US"/>
          </a:p>
        </p:txBody>
      </p:sp>
    </p:spTree>
    <p:extLst>
      <p:ext uri="{BB962C8B-B14F-4D97-AF65-F5344CB8AC3E}">
        <p14:creationId xmlns:p14="http://schemas.microsoft.com/office/powerpoint/2010/main" val="168368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6</a:t>
            </a:fld>
            <a:endParaRPr lang="en-US"/>
          </a:p>
        </p:txBody>
      </p:sp>
    </p:spTree>
    <p:extLst>
      <p:ext uri="{BB962C8B-B14F-4D97-AF65-F5344CB8AC3E}">
        <p14:creationId xmlns:p14="http://schemas.microsoft.com/office/powerpoint/2010/main" val="285721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FD3E66-379D-4E08-BE3D-95FF93308A2C}" type="slidenum">
              <a:rPr lang="en-US" smtClean="0"/>
              <a:pPr/>
              <a:t>7</a:t>
            </a:fld>
            <a:endParaRPr lang="en-US"/>
          </a:p>
        </p:txBody>
      </p:sp>
    </p:spTree>
    <p:extLst>
      <p:ext uri="{BB962C8B-B14F-4D97-AF65-F5344CB8AC3E}">
        <p14:creationId xmlns:p14="http://schemas.microsoft.com/office/powerpoint/2010/main" val="34393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8</a:t>
            </a:fld>
            <a:endParaRPr lang="en-US"/>
          </a:p>
        </p:txBody>
      </p:sp>
    </p:spTree>
    <p:extLst>
      <p:ext uri="{BB962C8B-B14F-4D97-AF65-F5344CB8AC3E}">
        <p14:creationId xmlns:p14="http://schemas.microsoft.com/office/powerpoint/2010/main" val="2802149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FD3E66-379D-4E08-BE3D-95FF93308A2C}" type="slidenum">
              <a:rPr lang="en-US" smtClean="0"/>
              <a:pPr/>
              <a:t>9</a:t>
            </a:fld>
            <a:endParaRPr lang="en-US"/>
          </a:p>
        </p:txBody>
      </p:sp>
    </p:spTree>
    <p:extLst>
      <p:ext uri="{BB962C8B-B14F-4D97-AF65-F5344CB8AC3E}">
        <p14:creationId xmlns:p14="http://schemas.microsoft.com/office/powerpoint/2010/main" val="236936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5344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1" y="914400"/>
            <a:ext cx="8534400"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Green Title Slide">
    <p:spTree>
      <p:nvGrpSpPr>
        <p:cNvPr id="1" name=""/>
        <p:cNvGrpSpPr/>
        <p:nvPr/>
      </p:nvGrpSpPr>
      <p:grpSpPr>
        <a:xfrm>
          <a:off x="0" y="0"/>
          <a:ext cx="0" cy="0"/>
          <a:chOff x="0" y="0"/>
          <a:chExt cx="0" cy="0"/>
        </a:xfrm>
      </p:grpSpPr>
      <p:pic>
        <p:nvPicPr>
          <p:cNvPr id="8" name="Picture 7" descr="BC_diagonal_border_light gray cop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096000"/>
            <a:ext cx="9143245" cy="598487"/>
          </a:xfrm>
          <a:prstGeom prst="rect">
            <a:avLst/>
          </a:prstGeom>
        </p:spPr>
      </p:pic>
      <p:sp>
        <p:nvSpPr>
          <p:cNvPr id="14" name="Rectangle 3"/>
          <p:cNvSpPr>
            <a:spLocks noChangeArrowheads="1"/>
          </p:cNvSpPr>
          <p:nvPr userDrawn="1"/>
        </p:nvSpPr>
        <p:spPr bwMode="auto">
          <a:xfrm>
            <a:off x="0" y="0"/>
            <a:ext cx="9144000" cy="5921825"/>
          </a:xfrm>
          <a:prstGeom prst="rect">
            <a:avLst/>
          </a:prstGeom>
          <a:solidFill>
            <a:schemeClr val="accent2"/>
          </a:solidFill>
          <a:ln w="9525" algn="ctr">
            <a:noFill/>
            <a:miter lim="800000"/>
            <a:headEnd/>
            <a:tailEnd/>
          </a:ln>
          <a:effectLst/>
        </p:spPr>
        <p:txBody>
          <a:bodyPr wrap="none" anchor="ctr"/>
          <a:lstStyle/>
          <a:p>
            <a:endParaRPr lang="en-US"/>
          </a:p>
        </p:txBody>
      </p:sp>
      <p:sp>
        <p:nvSpPr>
          <p:cNvPr id="3167237" name="Rectangle 5"/>
          <p:cNvSpPr>
            <a:spLocks noGrp="1" noChangeArrowheads="1"/>
          </p:cNvSpPr>
          <p:nvPr>
            <p:ph type="ctrTitle"/>
          </p:nvPr>
        </p:nvSpPr>
        <p:spPr>
          <a:xfrm>
            <a:off x="914400" y="2514600"/>
            <a:ext cx="7657708" cy="1828800"/>
          </a:xfrm>
        </p:spPr>
        <p:txBody>
          <a:bodyPr lIns="0" rIns="0" anchor="b">
            <a:normAutofit/>
          </a:bodyPr>
          <a:lstStyle>
            <a:lvl1pPr algn="l">
              <a:defRPr sz="4800" b="0">
                <a:solidFill>
                  <a:schemeClr val="bg1"/>
                </a:solidFill>
                <a:latin typeface="Franklin Gothic Demi" pitchFamily="34" charset="0"/>
              </a:defRPr>
            </a:lvl1pPr>
          </a:lstStyle>
          <a:p>
            <a:r>
              <a:rPr lang="en-US" dirty="0"/>
              <a:t>Click to edit Master title style</a:t>
            </a:r>
          </a:p>
        </p:txBody>
      </p:sp>
      <p:sp>
        <p:nvSpPr>
          <p:cNvPr id="3167239" name="Rectangle 7"/>
          <p:cNvSpPr>
            <a:spLocks noGrp="1" noChangeArrowheads="1"/>
          </p:cNvSpPr>
          <p:nvPr>
            <p:ph type="subTitle" idx="1"/>
          </p:nvPr>
        </p:nvSpPr>
        <p:spPr>
          <a:xfrm>
            <a:off x="914399" y="4495800"/>
            <a:ext cx="7668703" cy="762000"/>
          </a:xfrm>
        </p:spPr>
        <p:txBody>
          <a:bodyPr lIns="0" rIns="0">
            <a:normAutofit/>
          </a:bodyPr>
          <a:lstStyle>
            <a:lvl1pPr marL="0" indent="0">
              <a:buFont typeface="Wingdings" pitchFamily="2" charset="2"/>
              <a:buNone/>
              <a:defRPr sz="2400">
                <a:solidFill>
                  <a:schemeClr val="bg1"/>
                </a:solidFill>
                <a:latin typeface="Franklin Gothic Book" pitchFamily="34" charset="0"/>
              </a:defRPr>
            </a:lvl1pPr>
          </a:lstStyle>
          <a:p>
            <a:r>
              <a:rPr lang="en-US" dirty="0"/>
              <a:t>Click to edit Master subtitle style</a:t>
            </a:r>
          </a:p>
        </p:txBody>
      </p:sp>
      <p:pic>
        <p:nvPicPr>
          <p:cNvPr id="10" name="Picture 2" descr="C:\Users\emilne\Desktop\COLOR\New_BCLogos_2012\New_BCLogos_2012\BC_logo_2line_prple_webPP.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4400" y="6091206"/>
            <a:ext cx="1090852" cy="603504"/>
          </a:xfrm>
          <a:prstGeom prst="rect">
            <a:avLst/>
          </a:prstGeom>
          <a:noFill/>
          <a:ln w="76200">
            <a:solidFill>
              <a:schemeClr val="bg2"/>
            </a:solidFill>
          </a:ln>
        </p:spPr>
      </p:pic>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5344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1" y="914400"/>
            <a:ext cx="8534400"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400800" y="6086573"/>
            <a:ext cx="2438400"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Title Slide">
    <p:spTree>
      <p:nvGrpSpPr>
        <p:cNvPr id="1" name=""/>
        <p:cNvGrpSpPr/>
        <p:nvPr/>
      </p:nvGrpSpPr>
      <p:grpSpPr>
        <a:xfrm>
          <a:off x="0" y="0"/>
          <a:ext cx="0" cy="0"/>
          <a:chOff x="0" y="0"/>
          <a:chExt cx="0" cy="0"/>
        </a:xfrm>
      </p:grpSpPr>
      <p:pic>
        <p:nvPicPr>
          <p:cNvPr id="9" name="Picture 8" descr="BC_diagonal_border_light gray cop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096000"/>
            <a:ext cx="9143245" cy="598487"/>
          </a:xfrm>
          <a:prstGeom prst="rect">
            <a:avLst/>
          </a:prstGeom>
        </p:spPr>
      </p:pic>
      <p:sp>
        <p:nvSpPr>
          <p:cNvPr id="14" name="Rectangle 3"/>
          <p:cNvSpPr>
            <a:spLocks noChangeArrowheads="1"/>
          </p:cNvSpPr>
          <p:nvPr userDrawn="1"/>
        </p:nvSpPr>
        <p:spPr bwMode="auto">
          <a:xfrm>
            <a:off x="0" y="-10886"/>
            <a:ext cx="9144000" cy="5943601"/>
          </a:xfrm>
          <a:prstGeom prst="rect">
            <a:avLst/>
          </a:prstGeom>
          <a:solidFill>
            <a:schemeClr val="accent4"/>
          </a:solidFill>
          <a:ln w="9525" algn="ctr">
            <a:noFill/>
            <a:miter lim="800000"/>
            <a:headEnd/>
            <a:tailEnd/>
          </a:ln>
          <a:effectLst/>
        </p:spPr>
        <p:txBody>
          <a:bodyPr wrap="none" anchor="ctr"/>
          <a:lstStyle/>
          <a:p>
            <a:endParaRPr lang="en-US"/>
          </a:p>
        </p:txBody>
      </p:sp>
      <p:sp>
        <p:nvSpPr>
          <p:cNvPr id="3167237" name="Rectangle 5"/>
          <p:cNvSpPr>
            <a:spLocks noGrp="1" noChangeArrowheads="1"/>
          </p:cNvSpPr>
          <p:nvPr>
            <p:ph type="ctrTitle"/>
          </p:nvPr>
        </p:nvSpPr>
        <p:spPr>
          <a:xfrm>
            <a:off x="914400" y="2514600"/>
            <a:ext cx="7657708" cy="1828800"/>
          </a:xfrm>
        </p:spPr>
        <p:txBody>
          <a:bodyPr lIns="0" rIns="0" anchor="b">
            <a:normAutofit/>
          </a:bodyPr>
          <a:lstStyle>
            <a:lvl1pPr algn="l">
              <a:defRPr sz="4800" b="0">
                <a:solidFill>
                  <a:schemeClr val="bg1"/>
                </a:solidFill>
                <a:latin typeface="Franklin Gothic Demi" pitchFamily="34" charset="0"/>
              </a:defRPr>
            </a:lvl1pPr>
          </a:lstStyle>
          <a:p>
            <a:r>
              <a:rPr lang="en-US" dirty="0"/>
              <a:t>Click to edit Master title style</a:t>
            </a:r>
          </a:p>
        </p:txBody>
      </p:sp>
      <p:sp>
        <p:nvSpPr>
          <p:cNvPr id="3167239" name="Rectangle 7"/>
          <p:cNvSpPr>
            <a:spLocks noGrp="1" noChangeArrowheads="1"/>
          </p:cNvSpPr>
          <p:nvPr>
            <p:ph type="subTitle" idx="1"/>
          </p:nvPr>
        </p:nvSpPr>
        <p:spPr>
          <a:xfrm>
            <a:off x="914399" y="4495800"/>
            <a:ext cx="7668703" cy="762000"/>
          </a:xfrm>
        </p:spPr>
        <p:txBody>
          <a:bodyPr lIns="0" rIns="0">
            <a:normAutofit/>
          </a:bodyPr>
          <a:lstStyle>
            <a:lvl1pPr marL="0" indent="0">
              <a:buFont typeface="Wingdings" pitchFamily="2" charset="2"/>
              <a:buNone/>
              <a:defRPr sz="2400">
                <a:solidFill>
                  <a:schemeClr val="bg1"/>
                </a:solidFill>
                <a:latin typeface="Franklin Gothic Book" pitchFamily="34" charset="0"/>
              </a:defRPr>
            </a:lvl1pPr>
          </a:lstStyle>
          <a:p>
            <a:r>
              <a:rPr lang="en-US" dirty="0"/>
              <a:t>Click to edit Master subtitle style</a:t>
            </a:r>
          </a:p>
        </p:txBody>
      </p:sp>
      <p:pic>
        <p:nvPicPr>
          <p:cNvPr id="10" name="Picture 2" descr="C:\Users\emilne\Desktop\COLOR\New_BCLogos_2012\New_BCLogos_2012\BC_logo_2line_prple_webPP.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14400" y="6091206"/>
            <a:ext cx="1090852" cy="603504"/>
          </a:xfrm>
          <a:prstGeom prst="rect">
            <a:avLst/>
          </a:prstGeom>
          <a:noFill/>
          <a:ln w="76200">
            <a:solidFill>
              <a:schemeClr val="bg2"/>
            </a:solidFill>
          </a:ln>
        </p:spPr>
      </p:pic>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defRPr b="0">
                <a:solidFill>
                  <a:schemeClr val="tx1">
                    <a:lumMod val="85000"/>
                    <a:lumOff val="15000"/>
                  </a:schemeClr>
                </a:solidFill>
                <a:latin typeface="Franklin Gothic Book" pitchFamily="34" charset="0"/>
              </a:defRPr>
            </a:lvl1pPr>
            <a:lvl2pPr>
              <a:buClr>
                <a:schemeClr val="accent5"/>
              </a:buClr>
              <a:defRPr b="0">
                <a:solidFill>
                  <a:schemeClr val="tx1">
                    <a:lumMod val="85000"/>
                    <a:lumOff val="15000"/>
                  </a:schemeClr>
                </a:solidFill>
                <a:latin typeface="Franklin Gothic Book" pitchFamily="34" charset="0"/>
              </a:defRPr>
            </a:lvl2pPr>
            <a:lvl3pPr>
              <a:buClr>
                <a:schemeClr val="accent5"/>
              </a:buClr>
              <a:defRPr b="0">
                <a:solidFill>
                  <a:schemeClr val="tx1">
                    <a:lumMod val="85000"/>
                    <a:lumOff val="15000"/>
                  </a:schemeClr>
                </a:solidFill>
                <a:latin typeface="Franklin Gothic Book" pitchFamily="34" charset="0"/>
              </a:defRPr>
            </a:lvl3pPr>
            <a:lvl4pPr>
              <a:buClr>
                <a:schemeClr val="accent5"/>
              </a:buCl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3"/>
            <a:ext cx="5791200"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800600"/>
          </a:xfrm>
        </p:spPr>
        <p:txBody>
          <a:bodyPr lIns="0" tIns="0">
            <a:normAutofit/>
          </a:bodyPr>
          <a:lstStyle>
            <a:lvl1pPr>
              <a:buClr>
                <a:schemeClr val="accent5"/>
              </a:buClr>
              <a:buFont typeface="Arial" pitchFamily="34" charset="0"/>
              <a:buChar char="•"/>
              <a:defRPr b="0">
                <a:solidFill>
                  <a:schemeClr val="tx1">
                    <a:lumMod val="85000"/>
                    <a:lumOff val="15000"/>
                  </a:schemeClr>
                </a:solidFill>
                <a:latin typeface="Franklin Gothic Book" pitchFamily="34" charset="0"/>
              </a:defRPr>
            </a:lvl1pPr>
            <a:lvl2pPr>
              <a:buClr>
                <a:schemeClr val="accent5"/>
              </a:buClr>
              <a:buFont typeface="Arial" pitchFamily="34" charset="0"/>
              <a:buChar char="•"/>
              <a:defRPr b="0">
                <a:solidFill>
                  <a:schemeClr val="tx1">
                    <a:lumMod val="85000"/>
                    <a:lumOff val="15000"/>
                  </a:schemeClr>
                </a:solidFill>
                <a:latin typeface="Franklin Gothic Book" pitchFamily="34" charset="0"/>
              </a:defRPr>
            </a:lvl2pPr>
            <a:lvl3pPr>
              <a:buClr>
                <a:schemeClr val="accent5"/>
              </a:buClr>
              <a:buFont typeface="Arial" pitchFamily="34" charset="0"/>
              <a:buChar char="•"/>
              <a:defRPr b="0">
                <a:solidFill>
                  <a:schemeClr val="tx1">
                    <a:lumMod val="85000"/>
                    <a:lumOff val="15000"/>
                  </a:schemeClr>
                </a:solidFill>
                <a:latin typeface="Franklin Gothic Book" pitchFamily="34" charset="0"/>
              </a:defRPr>
            </a:lvl3pPr>
            <a:lvl4pPr>
              <a:buClr>
                <a:schemeClr val="accent5"/>
              </a:buClr>
              <a:buFont typeface="Arial" pitchFamily="34" charset="0"/>
              <a:buChar char="•"/>
              <a:defRPr b="0">
                <a:solidFill>
                  <a:schemeClr val="tx1">
                    <a:lumMod val="85000"/>
                    <a:lumOff val="15000"/>
                  </a:schemeClr>
                </a:solidFill>
                <a:latin typeface="Franklin Gothic Book" pitchFamily="34" charset="0"/>
              </a:defRPr>
            </a:lvl4pPr>
            <a:lvl5pPr>
              <a:buClr>
                <a:srgbClr val="7C93A0"/>
              </a:buClr>
              <a:defRPr b="0">
                <a:solidFill>
                  <a:schemeClr val="tx1">
                    <a:lumMod val="95000"/>
                    <a:lumOff val="5000"/>
                  </a:schemeClr>
                </a:solidFill>
                <a:latin typeface="Franklin Gothic Book"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Rectangle 4"/>
          <p:cNvSpPr>
            <a:spLocks noGrp="1" noChangeArrowheads="1"/>
          </p:cNvSpPr>
          <p:nvPr>
            <p:ph type="title"/>
          </p:nvPr>
        </p:nvSpPr>
        <p:spPr bwMode="auto">
          <a:xfrm>
            <a:off x="304799" y="457200"/>
            <a:ext cx="8534401"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a:defRPr>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ub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1600200"/>
            <a:ext cx="8610600" cy="2514600"/>
          </a:xfrm>
        </p:spPr>
        <p:txBody>
          <a:bodyPr lIns="0" anchor="t">
            <a:normAutofit/>
          </a:bodyPr>
          <a:lstStyle>
            <a:lvl1pPr algn="l">
              <a:defRPr sz="4000" b="0" cap="none" baseline="0">
                <a:solidFill>
                  <a:schemeClr val="tx1">
                    <a:lumMod val="85000"/>
                    <a:lumOff val="15000"/>
                  </a:schemeClr>
                </a:solidFill>
                <a:latin typeface="Franklin Gothic Demi" pitchFamily="34" charset="0"/>
              </a:defRPr>
            </a:lvl1pPr>
          </a:lstStyle>
          <a:p>
            <a:r>
              <a:rPr lang="en-US" dirty="0"/>
              <a:t>Click to Edit Subtitle</a:t>
            </a:r>
          </a:p>
        </p:txBody>
      </p:sp>
      <p:sp>
        <p:nvSpPr>
          <p:cNvPr id="3" name="Text Placeholder 2"/>
          <p:cNvSpPr>
            <a:spLocks noGrp="1"/>
          </p:cNvSpPr>
          <p:nvPr>
            <p:ph type="body" idx="1"/>
          </p:nvPr>
        </p:nvSpPr>
        <p:spPr>
          <a:xfrm>
            <a:off x="304800" y="914400"/>
            <a:ext cx="8620125" cy="457201"/>
          </a:xfrm>
        </p:spPr>
        <p:txBody>
          <a:bodyPr lIns="0" anchor="b">
            <a:normAutofit/>
          </a:bodyPr>
          <a:lstStyle>
            <a:lvl1pPr marL="0" indent="0">
              <a:buNone/>
              <a:defRPr sz="2000">
                <a:solidFill>
                  <a:srgbClr val="262626"/>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sp>
        <p:nvSpPr>
          <p:cNvPr id="6"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 Sentence Before Bullet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04799" y="1598239"/>
            <a:ext cx="5943601" cy="742189"/>
          </a:xfrm>
        </p:spPr>
        <p:txBody>
          <a:bodyPr lIns="0" tIns="0" anchor="t" anchorCtr="0">
            <a:normAutofit/>
          </a:bodyPr>
          <a:lstStyle>
            <a:lvl1pPr marL="0" indent="0">
              <a:lnSpc>
                <a:spcPct val="85000"/>
              </a:lnSpc>
              <a:spcBef>
                <a:spcPts val="0"/>
              </a:spcBef>
              <a:buNone/>
              <a:defRPr sz="28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br>
              <a:rPr lang="en-US" dirty="0"/>
            </a:br>
            <a:r>
              <a:rPr lang="en-US" dirty="0"/>
              <a:t>Master text styles</a:t>
            </a:r>
          </a:p>
        </p:txBody>
      </p:sp>
      <p:sp>
        <p:nvSpPr>
          <p:cNvPr id="4" name="Content Placeholder 3"/>
          <p:cNvSpPr>
            <a:spLocks noGrp="1"/>
          </p:cNvSpPr>
          <p:nvPr>
            <p:ph sz="half" idx="2"/>
          </p:nvPr>
        </p:nvSpPr>
        <p:spPr>
          <a:xfrm>
            <a:off x="304800" y="2362201"/>
            <a:ext cx="5943600" cy="4027713"/>
          </a:xfrm>
        </p:spPr>
        <p:txBody>
          <a:bodyPr l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marL="1031875" indent="-228600">
              <a:defRPr sz="2000">
                <a:solidFill>
                  <a:schemeClr val="tx1">
                    <a:lumMod val="85000"/>
                    <a:lumOff val="15000"/>
                  </a:schemeClr>
                </a:solidFill>
              </a:defRPr>
            </a:lvl4pPr>
            <a:lvl5pPr marL="1201738" indent="-169863">
              <a:defRPr sz="2000">
                <a:solidFill>
                  <a:srgbClr val="262626"/>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3"/>
          <p:cNvSpPr>
            <a:spLocks noGrp="1"/>
          </p:cNvSpPr>
          <p:nvPr>
            <p:ph type="body" sz="half" idx="11"/>
          </p:nvPr>
        </p:nvSpPr>
        <p:spPr>
          <a:xfrm>
            <a:off x="6389688" y="6086573"/>
            <a:ext cx="2449512" cy="304800"/>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Picture Placeholder 2"/>
          <p:cNvSpPr>
            <a:spLocks noGrp="1"/>
          </p:cNvSpPr>
          <p:nvPr>
            <p:ph type="pic" idx="10"/>
          </p:nvPr>
        </p:nvSpPr>
        <p:spPr>
          <a:xfrm>
            <a:off x="6400800" y="1600200"/>
            <a:ext cx="2427514" cy="4419599"/>
          </a:xfrm>
        </p:spPr>
        <p:txBody>
          <a:bodyPr/>
          <a:lstStyle>
            <a:lvl1pPr marL="0" indent="0" algn="l">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4"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Bullets, Two Side Photos">
    <p:spTree>
      <p:nvGrpSpPr>
        <p:cNvPr id="1" name=""/>
        <p:cNvGrpSpPr/>
        <p:nvPr/>
      </p:nvGrpSpPr>
      <p:grpSpPr>
        <a:xfrm>
          <a:off x="0" y="0"/>
          <a:ext cx="0" cy="0"/>
          <a:chOff x="0" y="0"/>
          <a:chExt cx="0" cy="0"/>
        </a:xfrm>
      </p:grpSpPr>
      <p:sp>
        <p:nvSpPr>
          <p:cNvPr id="10" name="Text Placeholder 3"/>
          <p:cNvSpPr>
            <a:spLocks noGrp="1"/>
          </p:cNvSpPr>
          <p:nvPr>
            <p:ph type="body" sz="half" idx="2"/>
          </p:nvPr>
        </p:nvSpPr>
        <p:spPr>
          <a:xfrm>
            <a:off x="6379128" y="3413479"/>
            <a:ext cx="2438400" cy="377471"/>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3"/>
          <p:cNvSpPr>
            <a:spLocks noGrp="1"/>
          </p:cNvSpPr>
          <p:nvPr>
            <p:ph type="body" sz="half" idx="12"/>
          </p:nvPr>
        </p:nvSpPr>
        <p:spPr>
          <a:xfrm>
            <a:off x="6379128" y="6018341"/>
            <a:ext cx="2438400" cy="371573"/>
          </a:xfrm>
        </p:spPr>
        <p:txBody>
          <a:bodyPr lIns="0" tIns="0" rIns="0" bIns="0"/>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7"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18" name="Content Placeholder 2"/>
          <p:cNvSpPr>
            <a:spLocks noGrp="1"/>
          </p:cNvSpPr>
          <p:nvPr>
            <p:ph idx="1"/>
          </p:nvPr>
        </p:nvSpPr>
        <p:spPr>
          <a:xfrm>
            <a:off x="304800" y="1589313"/>
            <a:ext cx="5932714" cy="4800601"/>
          </a:xfrm>
        </p:spPr>
        <p:txBody>
          <a:bodyPr lIns="0" tIns="0" bIns="0"/>
          <a:lstStyle>
            <a:lvl1pPr>
              <a:lnSpc>
                <a:spcPct val="85000"/>
              </a:lnSpc>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marL="1031875" indent="-228600">
              <a:defRPr>
                <a:solidFill>
                  <a:schemeClr val="tx1">
                    <a:lumMod val="85000"/>
                    <a:lumOff val="15000"/>
                  </a:schemeClr>
                </a:solidFill>
              </a:defRPr>
            </a:lvl4pPr>
            <a:lvl5pPr marL="1201738" indent="-169863">
              <a:defRPr>
                <a:solidFill>
                  <a:srgbClr val="26262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0"/>
          </p:nvPr>
        </p:nvSpPr>
        <p:spPr>
          <a:xfrm>
            <a:off x="6379030" y="1600003"/>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Picture Placeholder 2"/>
          <p:cNvSpPr>
            <a:spLocks noGrp="1"/>
          </p:cNvSpPr>
          <p:nvPr>
            <p:ph type="pic" idx="11"/>
          </p:nvPr>
        </p:nvSpPr>
        <p:spPr>
          <a:xfrm>
            <a:off x="6379030" y="4198968"/>
            <a:ext cx="2438400" cy="1733746"/>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3"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5"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8"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963864"/>
            <a:ext cx="4160520" cy="4436936"/>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0"/>
            <a:ext cx="4160520" cy="4800600"/>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Rectangle 4"/>
          <p:cNvSpPr>
            <a:spLocks noGrp="1" noChangeArrowheads="1"/>
          </p:cNvSpPr>
          <p:nvPr>
            <p:ph type="title"/>
          </p:nvPr>
        </p:nvSpPr>
        <p:spPr bwMode="auto">
          <a:xfrm>
            <a:off x="304800" y="457200"/>
            <a:ext cx="862709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7" name="Content Placeholder 2"/>
          <p:cNvSpPr>
            <a:spLocks noGrp="1"/>
          </p:cNvSpPr>
          <p:nvPr>
            <p:ph sz="half" idx="10"/>
          </p:nvPr>
        </p:nvSpPr>
        <p:spPr>
          <a:xfrm>
            <a:off x="4667794" y="1600199"/>
            <a:ext cx="4160520" cy="4800601"/>
          </a:xfrm>
        </p:spPr>
        <p:txBody>
          <a:bodyPr tIns="0" bIns="0">
            <a:normAutofit/>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rgbClr val="262626"/>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0"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799"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Rectangle 4"/>
          <p:cNvSpPr>
            <a:spLocks noGrp="1" noChangeArrowheads="1"/>
          </p:cNvSpPr>
          <p:nvPr>
            <p:ph type="title"/>
          </p:nvPr>
        </p:nvSpPr>
        <p:spPr bwMode="auto">
          <a:xfrm>
            <a:off x="304800" y="457200"/>
            <a:ext cx="8534400"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lvl1pPr>
              <a:defRPr b="0">
                <a:solidFill>
                  <a:schemeClr val="tx1">
                    <a:lumMod val="85000"/>
                    <a:lumOff val="15000"/>
                  </a:schemeClr>
                </a:solidFill>
                <a:latin typeface="Franklin Gothic Demi" pitchFamily="34" charset="0"/>
              </a:defRPr>
            </a:lvl1pPr>
          </a:lstStyle>
          <a:p>
            <a:pPr lvl="0"/>
            <a:r>
              <a:rPr lang="en-US" dirty="0"/>
              <a:t>Click to edit Master title style</a:t>
            </a:r>
          </a:p>
        </p:txBody>
      </p:sp>
      <p:sp>
        <p:nvSpPr>
          <p:cNvPr id="9" name="Text Placeholder 2"/>
          <p:cNvSpPr>
            <a:spLocks noGrp="1"/>
          </p:cNvSpPr>
          <p:nvPr>
            <p:ph type="body" idx="14"/>
          </p:nvPr>
        </p:nvSpPr>
        <p:spPr>
          <a:xfrm>
            <a:off x="4669971" y="1590098"/>
            <a:ext cx="4160520" cy="320040"/>
          </a:xfrm>
        </p:spPr>
        <p:txBody>
          <a:bodyPr tIns="0" bIns="0" anchor="t">
            <a:normAutofit/>
          </a:bodyPr>
          <a:lstStyle>
            <a:lvl1pPr marL="0" indent="0">
              <a:spcBef>
                <a:spcPts val="0"/>
              </a:spcBef>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p:cNvSpPr>
            <a:spLocks noGrp="1"/>
          </p:cNvSpPr>
          <p:nvPr>
            <p:ph sz="half" idx="15"/>
          </p:nvPr>
        </p:nvSpPr>
        <p:spPr>
          <a:xfrm>
            <a:off x="4669971" y="1963864"/>
            <a:ext cx="4160520" cy="4436935"/>
          </a:xfrm>
        </p:spPr>
        <p:txBody>
          <a:bodyPr tIns="0" bIns="0">
            <a:normAutofit/>
          </a:bodyPr>
          <a:lstStyle>
            <a:lvl1pPr>
              <a:lnSpc>
                <a:spcPct val="95000"/>
              </a:lnSpc>
              <a:defRPr sz="2400">
                <a:solidFill>
                  <a:schemeClr val="tx1">
                    <a:lumMod val="85000"/>
                    <a:lumOff val="15000"/>
                  </a:schemeClr>
                </a:solidFill>
              </a:defRPr>
            </a:lvl1pPr>
            <a:lvl2pPr marL="457200" indent="-206375">
              <a:tabLst/>
              <a:defRPr sz="2000">
                <a:solidFill>
                  <a:schemeClr val="tx1">
                    <a:lumMod val="85000"/>
                    <a:lumOff val="15000"/>
                  </a:schemeClr>
                </a:solidFill>
              </a:defRPr>
            </a:lvl2pPr>
            <a:lvl3pPr marL="627063" indent="-169863">
              <a:defRPr sz="1800">
                <a:solidFill>
                  <a:schemeClr val="tx1">
                    <a:lumMod val="85000"/>
                    <a:lumOff val="15000"/>
                  </a:schemeClr>
                </a:solidFill>
              </a:defRPr>
            </a:lvl3pPr>
            <a:lvl4pPr marL="803275" indent="-176213">
              <a:defRPr sz="1600">
                <a:solidFill>
                  <a:schemeClr val="tx1">
                    <a:lumMod val="85000"/>
                    <a:lumOff val="15000"/>
                  </a:schemeClr>
                </a:solidFill>
              </a:defRPr>
            </a:lvl4pPr>
            <a:lvl5pPr marL="973138" indent="-169863">
              <a:defRPr sz="1600">
                <a:solidFill>
                  <a:schemeClr val="tx1">
                    <a:lumMod val="95000"/>
                    <a:lumOff val="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3"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mart Art">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latin typeface="Franklin Gothic Demi" pitchFamily="34" charset="0"/>
              </a:defRPr>
            </a:lvl1pPr>
          </a:lstStyle>
          <a:p>
            <a:r>
              <a:rPr lang="en-US" dirty="0"/>
              <a:t>Click to edit Master title style</a:t>
            </a:r>
          </a:p>
        </p:txBody>
      </p:sp>
      <p:sp>
        <p:nvSpPr>
          <p:cNvPr id="8" name="SmartArt Placeholder 2"/>
          <p:cNvSpPr>
            <a:spLocks noGrp="1"/>
          </p:cNvSpPr>
          <p:nvPr>
            <p:ph type="dgm" idx="1"/>
          </p:nvPr>
        </p:nvSpPr>
        <p:spPr>
          <a:xfrm>
            <a:off x="304801" y="1600200"/>
            <a:ext cx="8523513" cy="4789714"/>
          </a:xfrm>
        </p:spPr>
        <p:txBody>
          <a:bodyPr anchor="ctr"/>
          <a:lstStyle>
            <a:lvl1pPr algn="ctr">
              <a:buNone/>
              <a:defRPr/>
            </a:lvl1pPr>
          </a:lstStyle>
          <a:p>
            <a:endParaRPr lang="en-US" dirty="0"/>
          </a:p>
        </p:txBody>
      </p:sp>
      <p:sp>
        <p:nvSpPr>
          <p:cNvPr id="7"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9"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013 Cover Slide">
    <p:spTree>
      <p:nvGrpSpPr>
        <p:cNvPr id="1" name=""/>
        <p:cNvGrpSpPr/>
        <p:nvPr/>
      </p:nvGrpSpPr>
      <p:grpSpPr>
        <a:xfrm>
          <a:off x="0" y="0"/>
          <a:ext cx="0" cy="0"/>
          <a:chOff x="0" y="0"/>
          <a:chExt cx="0" cy="0"/>
        </a:xfrm>
      </p:grpSpPr>
      <p:sp>
        <p:nvSpPr>
          <p:cNvPr id="16" name="Rectangle 15"/>
          <p:cNvSpPr/>
          <p:nvPr userDrawn="1"/>
        </p:nvSpPr>
        <p:spPr bwMode="auto">
          <a:xfrm>
            <a:off x="0" y="0"/>
            <a:ext cx="9144000" cy="4027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26" name="Picture 25" descr="BC_diagonal_border_light gray copy.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755" y="163513"/>
            <a:ext cx="9143245" cy="598487"/>
          </a:xfrm>
          <a:prstGeom prst="rect">
            <a:avLst/>
          </a:prstGeom>
        </p:spPr>
      </p:pic>
      <p:sp>
        <p:nvSpPr>
          <p:cNvPr id="9" name="Rectangle 4"/>
          <p:cNvSpPr>
            <a:spLocks noGrp="1" noChangeArrowheads="1"/>
          </p:cNvSpPr>
          <p:nvPr>
            <p:ph type="title"/>
          </p:nvPr>
        </p:nvSpPr>
        <p:spPr bwMode="auto">
          <a:xfrm>
            <a:off x="304800" y="1273634"/>
            <a:ext cx="6172200" cy="1295400"/>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normAutofit/>
          </a:bodyPr>
          <a:lstStyle>
            <a:lvl1pPr>
              <a:defRPr sz="4400" b="0">
                <a:solidFill>
                  <a:schemeClr val="tx1"/>
                </a:solidFill>
                <a:latin typeface="Franklin Gothic Demi" pitchFamily="34" charset="0"/>
              </a:defRPr>
            </a:lvl1pPr>
          </a:lstStyle>
          <a:p>
            <a:pPr lvl="0"/>
            <a:r>
              <a:rPr lang="en-US" dirty="0"/>
              <a:t>Click to edit Master title style</a:t>
            </a:r>
          </a:p>
        </p:txBody>
      </p:sp>
      <p:sp>
        <p:nvSpPr>
          <p:cNvPr id="17" name="Text Placeholder 2"/>
          <p:cNvSpPr>
            <a:spLocks noGrp="1"/>
          </p:cNvSpPr>
          <p:nvPr>
            <p:ph type="body" idx="14"/>
          </p:nvPr>
        </p:nvSpPr>
        <p:spPr>
          <a:xfrm>
            <a:off x="304800" y="1045035"/>
            <a:ext cx="6172200" cy="228600"/>
          </a:xfrm>
        </p:spPr>
        <p:txBody>
          <a:bodyPr lIns="0" anchor="t">
            <a:normAutofit/>
          </a:bodyPr>
          <a:lstStyle>
            <a:lvl1pPr marL="0" indent="0">
              <a:buNone/>
              <a:defRPr sz="1600" b="0">
                <a:solidFill>
                  <a:schemeClr val="accent5"/>
                </a:solidFill>
                <a:latin typeface="Franklin Gothic Medium"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sp>
        <p:nvSpPr>
          <p:cNvPr id="18" name="Text Placeholder 2"/>
          <p:cNvSpPr>
            <a:spLocks noGrp="1"/>
          </p:cNvSpPr>
          <p:nvPr>
            <p:ph type="body" idx="15"/>
          </p:nvPr>
        </p:nvSpPr>
        <p:spPr>
          <a:xfrm>
            <a:off x="304800" y="2569034"/>
            <a:ext cx="6172200" cy="152400"/>
          </a:xfrm>
        </p:spPr>
        <p:txBody>
          <a:bodyPr lIns="0" anchor="t">
            <a:normAutofit/>
          </a:bodyPr>
          <a:lstStyle>
            <a:lvl1pPr marL="0" indent="0">
              <a:buNone/>
              <a:defRPr sz="1200" b="0">
                <a:solidFill>
                  <a:schemeClr val="accent5"/>
                </a:solidFill>
                <a:latin typeface="Franklin Gothic Boo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a:t>
            </a:r>
          </a:p>
        </p:txBody>
      </p:sp>
      <p:pic>
        <p:nvPicPr>
          <p:cNvPr id="19" name="Picture 2" descr="C:\Users\emilne\Desktop\COLOR\New_BCLogos_2012\New_BCLogos_2012\BC_logo_2line_prple_webPP.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80748" y="152404"/>
            <a:ext cx="1090852" cy="603504"/>
          </a:xfrm>
          <a:prstGeom prst="rect">
            <a:avLst/>
          </a:prstGeom>
          <a:noFill/>
          <a:ln w="76200">
            <a:solidFill>
              <a:schemeClr val="bg2"/>
            </a:solidFill>
          </a:ln>
        </p:spPr>
      </p:pic>
      <p:sp>
        <p:nvSpPr>
          <p:cNvPr id="23" name="Picture Placeholder 2"/>
          <p:cNvSpPr>
            <a:spLocks noGrp="1"/>
          </p:cNvSpPr>
          <p:nvPr>
            <p:ph type="pic" idx="10"/>
          </p:nvPr>
        </p:nvSpPr>
        <p:spPr>
          <a:xfrm>
            <a:off x="6770914" y="3047999"/>
            <a:ext cx="2209800" cy="1729791"/>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4" name="Picture Placeholder 2"/>
          <p:cNvSpPr>
            <a:spLocks noGrp="1"/>
          </p:cNvSpPr>
          <p:nvPr>
            <p:ph type="pic" idx="11"/>
          </p:nvPr>
        </p:nvSpPr>
        <p:spPr>
          <a:xfrm>
            <a:off x="6770914" y="4942115"/>
            <a:ext cx="2209800" cy="1752600"/>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5" name="Picture Placeholder 2"/>
          <p:cNvSpPr>
            <a:spLocks noGrp="1"/>
          </p:cNvSpPr>
          <p:nvPr>
            <p:ph type="pic" idx="12"/>
          </p:nvPr>
        </p:nvSpPr>
        <p:spPr>
          <a:xfrm>
            <a:off x="304800" y="3048000"/>
            <a:ext cx="6291942" cy="3646714"/>
          </a:xfrm>
        </p:spPr>
        <p:txBody>
          <a:bodyPr/>
          <a:lstStyle>
            <a:lvl1pPr marL="0" indent="0">
              <a:buNone/>
              <a:defRPr sz="3200">
                <a:solidFill>
                  <a:schemeClr val="tx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theme" Target="../theme/theme6.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6"/>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771" r:id="rId9"/>
  </p:sldLayoutIdLst>
  <p:transition/>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1"/>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ransition/>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2"/>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Lst>
  <p:transition/>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3"/>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Lst>
  <p:transition/>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4"/>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Lst>
  <p:transition/>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66212" name="Rectangle 4"/>
          <p:cNvSpPr>
            <a:spLocks noGrp="1" noChangeArrowheads="1"/>
          </p:cNvSpPr>
          <p:nvPr>
            <p:ph type="title"/>
          </p:nvPr>
        </p:nvSpPr>
        <p:spPr bwMode="auto">
          <a:xfrm>
            <a:off x="304800" y="457200"/>
            <a:ext cx="8523514" cy="9144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a:bodyPr>
          <a:lstStyle/>
          <a:p>
            <a:pPr lvl="0"/>
            <a:r>
              <a:rPr lang="en-US" dirty="0"/>
              <a:t>Click to edit Master title style</a:t>
            </a:r>
          </a:p>
        </p:txBody>
      </p:sp>
      <p:sp>
        <p:nvSpPr>
          <p:cNvPr id="3166213" name="Rectangle 5"/>
          <p:cNvSpPr>
            <a:spLocks noGrp="1" noChangeArrowheads="1"/>
          </p:cNvSpPr>
          <p:nvPr>
            <p:ph type="body" idx="1"/>
          </p:nvPr>
        </p:nvSpPr>
        <p:spPr bwMode="auto">
          <a:xfrm>
            <a:off x="304800" y="1600200"/>
            <a:ext cx="8523514" cy="478971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p:cNvSpPr>
            <a:spLocks noChangeArrowheads="1"/>
          </p:cNvSpPr>
          <p:nvPr/>
        </p:nvSpPr>
        <p:spPr bwMode="auto">
          <a:xfrm>
            <a:off x="0" y="0"/>
            <a:ext cx="9144000" cy="304800"/>
          </a:xfrm>
          <a:prstGeom prst="rect">
            <a:avLst/>
          </a:prstGeom>
          <a:solidFill>
            <a:schemeClr val="accent5"/>
          </a:solidFill>
          <a:ln w="9525" algn="ctr">
            <a:no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a:p>
        </p:txBody>
      </p:sp>
      <p:sp>
        <p:nvSpPr>
          <p:cNvPr id="10" name="Footer Placeholder 9"/>
          <p:cNvSpPr>
            <a:spLocks noGrp="1"/>
          </p:cNvSpPr>
          <p:nvPr>
            <p:ph type="ftr" sz="quarter" idx="3"/>
          </p:nvPr>
        </p:nvSpPr>
        <p:spPr>
          <a:xfrm>
            <a:off x="304800" y="6553200"/>
            <a:ext cx="8077200" cy="212034"/>
          </a:xfrm>
          <a:prstGeom prst="rect">
            <a:avLst/>
          </a:prstGeom>
        </p:spPr>
        <p:txBody>
          <a:bodyPr vert="horz" lIns="0" tIns="45720" rIns="0" bIns="45720" rtlCol="0" anchor="ctr"/>
          <a:lstStyle>
            <a:lvl1pPr algn="l">
              <a:defRPr sz="1000">
                <a:solidFill>
                  <a:srgbClr val="B7B7A9"/>
                </a:solidFill>
                <a:latin typeface="Franklin Gothic Book" pitchFamily="34" charset="0"/>
              </a:defRPr>
            </a:lvl1pPr>
          </a:lstStyle>
          <a:p>
            <a:r>
              <a:rPr lang="en-US"/>
              <a:t>Brown and Caldwell </a:t>
            </a:r>
            <a:endParaRPr lang="en-US" dirty="0"/>
          </a:p>
        </p:txBody>
      </p:sp>
      <p:sp>
        <p:nvSpPr>
          <p:cNvPr id="11" name="Slide Number Placeholder 10"/>
          <p:cNvSpPr>
            <a:spLocks noGrp="1"/>
          </p:cNvSpPr>
          <p:nvPr>
            <p:ph type="sldNum" sz="quarter" idx="4"/>
          </p:nvPr>
        </p:nvSpPr>
        <p:spPr>
          <a:xfrm>
            <a:off x="8458200" y="6536634"/>
            <a:ext cx="381000" cy="228600"/>
          </a:xfrm>
          <a:prstGeom prst="rect">
            <a:avLst/>
          </a:prstGeom>
        </p:spPr>
        <p:txBody>
          <a:bodyPr vert="horz" lIns="0" tIns="45720" rIns="0" bIns="45720" rtlCol="0" anchor="ctr"/>
          <a:lstStyle>
            <a:lvl1pPr algn="r">
              <a:defRPr sz="800">
                <a:solidFill>
                  <a:srgbClr val="B7B7A9"/>
                </a:solidFill>
                <a:latin typeface="Franklin Gothic Book" pitchFamily="34" charset="0"/>
              </a:defRPr>
            </a:lvl1pPr>
          </a:lstStyle>
          <a:p>
            <a:fld id="{83D12EE2-0A52-405F-9235-0A5D75AB5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transition/>
  <p:hf hdr="0" dt="0"/>
  <p:txStyles>
    <p:titleStyle>
      <a:lvl1pPr algn="l" rtl="0" fontAlgn="base">
        <a:lnSpc>
          <a:spcPct val="85000"/>
        </a:lnSpc>
        <a:spcBef>
          <a:spcPct val="0"/>
        </a:spcBef>
        <a:spcAft>
          <a:spcPct val="0"/>
        </a:spcAft>
        <a:defRPr sz="3600" b="0">
          <a:solidFill>
            <a:schemeClr val="tx1">
              <a:lumMod val="85000"/>
              <a:lumOff val="15000"/>
            </a:schemeClr>
          </a:solidFill>
          <a:latin typeface="Franklin Gothic Demi" pitchFamily="34" charset="0"/>
          <a:ea typeface="+mj-ea"/>
          <a:cs typeface="+mj-cs"/>
        </a:defRPr>
      </a:lvl1pPr>
      <a:lvl2pPr algn="l" rtl="0" fontAlgn="base">
        <a:lnSpc>
          <a:spcPct val="85000"/>
        </a:lnSpc>
        <a:spcBef>
          <a:spcPct val="0"/>
        </a:spcBef>
        <a:spcAft>
          <a:spcPct val="0"/>
        </a:spcAft>
        <a:defRPr sz="3200" b="1">
          <a:solidFill>
            <a:schemeClr val="bg1"/>
          </a:solidFill>
          <a:latin typeface="Arial" charset="0"/>
        </a:defRPr>
      </a:lvl2pPr>
      <a:lvl3pPr algn="l" rtl="0" fontAlgn="base">
        <a:lnSpc>
          <a:spcPct val="85000"/>
        </a:lnSpc>
        <a:spcBef>
          <a:spcPct val="0"/>
        </a:spcBef>
        <a:spcAft>
          <a:spcPct val="0"/>
        </a:spcAft>
        <a:defRPr sz="3200" b="1">
          <a:solidFill>
            <a:schemeClr val="bg1"/>
          </a:solidFill>
          <a:latin typeface="Arial" charset="0"/>
        </a:defRPr>
      </a:lvl3pPr>
      <a:lvl4pPr algn="l" rtl="0" fontAlgn="base">
        <a:lnSpc>
          <a:spcPct val="85000"/>
        </a:lnSpc>
        <a:spcBef>
          <a:spcPct val="0"/>
        </a:spcBef>
        <a:spcAft>
          <a:spcPct val="0"/>
        </a:spcAft>
        <a:defRPr sz="3200" b="1">
          <a:solidFill>
            <a:schemeClr val="bg1"/>
          </a:solidFill>
          <a:latin typeface="Arial" charset="0"/>
        </a:defRPr>
      </a:lvl4pPr>
      <a:lvl5pPr algn="l" rtl="0" fontAlgn="base">
        <a:lnSpc>
          <a:spcPct val="85000"/>
        </a:lnSpc>
        <a:spcBef>
          <a:spcPct val="0"/>
        </a:spcBef>
        <a:spcAft>
          <a:spcPct val="0"/>
        </a:spcAft>
        <a:defRPr sz="3200" b="1">
          <a:solidFill>
            <a:schemeClr val="bg1"/>
          </a:solidFill>
          <a:latin typeface="Arial" charset="0"/>
        </a:defRPr>
      </a:lvl5pPr>
      <a:lvl6pPr marL="457200" algn="l" rtl="0" fontAlgn="base">
        <a:lnSpc>
          <a:spcPct val="85000"/>
        </a:lnSpc>
        <a:spcBef>
          <a:spcPct val="0"/>
        </a:spcBef>
        <a:spcAft>
          <a:spcPct val="0"/>
        </a:spcAft>
        <a:defRPr sz="3200" b="1">
          <a:solidFill>
            <a:schemeClr val="bg1"/>
          </a:solidFill>
          <a:latin typeface="Arial" charset="0"/>
        </a:defRPr>
      </a:lvl6pPr>
      <a:lvl7pPr marL="914400" algn="l" rtl="0" fontAlgn="base">
        <a:lnSpc>
          <a:spcPct val="85000"/>
        </a:lnSpc>
        <a:spcBef>
          <a:spcPct val="0"/>
        </a:spcBef>
        <a:spcAft>
          <a:spcPct val="0"/>
        </a:spcAft>
        <a:defRPr sz="3200" b="1">
          <a:solidFill>
            <a:schemeClr val="bg1"/>
          </a:solidFill>
          <a:latin typeface="Arial" charset="0"/>
        </a:defRPr>
      </a:lvl7pPr>
      <a:lvl8pPr marL="1371600" algn="l" rtl="0" fontAlgn="base">
        <a:lnSpc>
          <a:spcPct val="85000"/>
        </a:lnSpc>
        <a:spcBef>
          <a:spcPct val="0"/>
        </a:spcBef>
        <a:spcAft>
          <a:spcPct val="0"/>
        </a:spcAft>
        <a:defRPr sz="3200" b="1">
          <a:solidFill>
            <a:schemeClr val="bg1"/>
          </a:solidFill>
          <a:latin typeface="Arial" charset="0"/>
        </a:defRPr>
      </a:lvl8pPr>
      <a:lvl9pPr marL="1828800" algn="l" rtl="0" fontAlgn="base">
        <a:lnSpc>
          <a:spcPct val="85000"/>
        </a:lnSpc>
        <a:spcBef>
          <a:spcPct val="0"/>
        </a:spcBef>
        <a:spcAft>
          <a:spcPct val="0"/>
        </a:spcAft>
        <a:defRPr sz="3200" b="1">
          <a:solidFill>
            <a:schemeClr val="bg1"/>
          </a:solidFill>
          <a:latin typeface="Arial" charset="0"/>
        </a:defRPr>
      </a:lvl9pPr>
    </p:titleStyle>
    <p:body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microsoft.com/office/2014/relationships/chartEx" Target="../charts/chartEx3.xm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lhawks@brwncald.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4800" y="1066800"/>
            <a:ext cx="7810500" cy="1295400"/>
          </a:xfrm>
        </p:spPr>
        <p:txBody>
          <a:bodyPr>
            <a:normAutofit fontScale="90000"/>
          </a:bodyPr>
          <a:lstStyle/>
          <a:p>
            <a:pPr lvl="0"/>
            <a:r>
              <a:rPr lang="en-US" dirty="0"/>
              <a:t>Nutrient Permitting – </a:t>
            </a:r>
            <a:r>
              <a:rPr lang="en-US" sz="3600" dirty="0"/>
              <a:t>Year 1 Pilot Monitoring Results and Alternative Permitting Strategy </a:t>
            </a:r>
          </a:p>
        </p:txBody>
      </p:sp>
      <p:sp>
        <p:nvSpPr>
          <p:cNvPr id="25" name="Text Placeholder 24"/>
          <p:cNvSpPr>
            <a:spLocks noGrp="1"/>
          </p:cNvSpPr>
          <p:nvPr>
            <p:ph type="body" idx="15"/>
          </p:nvPr>
        </p:nvSpPr>
        <p:spPr>
          <a:xfrm>
            <a:off x="304800" y="2833009"/>
            <a:ext cx="6172200" cy="152400"/>
          </a:xfrm>
        </p:spPr>
        <p:txBody>
          <a:bodyPr>
            <a:normAutofit lnSpcReduction="10000"/>
          </a:bodyPr>
          <a:lstStyle/>
          <a:p>
            <a:r>
              <a:rPr lang="en-US" dirty="0"/>
              <a:t>May 3, 2017</a:t>
            </a:r>
            <a:endParaRPr lang="en-US" dirty="0">
              <a:solidFill>
                <a:schemeClr val="accent5"/>
              </a:solidFill>
            </a:endParaRPr>
          </a:p>
          <a:p>
            <a:endParaRPr lang="en-US" dirty="0"/>
          </a:p>
        </p:txBody>
      </p:sp>
      <p:pic>
        <p:nvPicPr>
          <p:cNvPr id="9" name="Picture 2" descr="North Georgia Water Resources Partnership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21771"/>
            <a:ext cx="1066800" cy="1018795"/>
          </a:xfrm>
          <a:prstGeom prst="rect">
            <a:avLst/>
          </a:prstGeom>
          <a:noFill/>
        </p:spPr>
      </p:pic>
      <p:pic>
        <p:nvPicPr>
          <p:cNvPr id="17" name="Picture Placeholder 6" descr="BC_SolarSystem_ico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696200" y="152400"/>
            <a:ext cx="1371600" cy="1371600"/>
          </a:xfrm>
          <a:prstGeom prst="rect">
            <a:avLst/>
          </a:prstGeom>
          <a:noFill/>
          <a:ln w="9525">
            <a:noFill/>
            <a:miter lim="800000"/>
            <a:headEnd/>
            <a:tailEnd/>
          </a:ln>
          <a:effectLst/>
        </p:spPr>
      </p:pic>
      <p:pic>
        <p:nvPicPr>
          <p:cNvPr id="11" name="Picture 2" descr="C:\Users\LHawks\Documents\My Documents\Nutrient Trading\042216 Field Visit\20160422_14305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3887907" y="3884493"/>
            <a:ext cx="3475626" cy="1955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LHawks\Documents\My Documents\Nutrient Trading\02192016 Schuler Farm\20160219_11475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1766997" y="3895571"/>
            <a:ext cx="3461448" cy="1947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9333" b="-9333"/>
          <a:stretch/>
        </p:blipFill>
        <p:spPr>
          <a:xfrm>
            <a:off x="206606" y="3124200"/>
            <a:ext cx="2150349" cy="3822842"/>
          </a:xfrm>
          <a:prstGeom prst="rect">
            <a:avLst/>
          </a:prstGeom>
        </p:spPr>
      </p:pic>
      <p:pic>
        <p:nvPicPr>
          <p:cNvPr id="13" name="Picture 12" descr="C:\Users\LHawks\Documents\My Documents\Nutrient Trading\032916 First Monitoring\Pics\IMG_106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1873" y="3124200"/>
            <a:ext cx="2335927" cy="3509294"/>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10" y="228600"/>
            <a:ext cx="8627090" cy="914400"/>
          </a:xfrm>
        </p:spPr>
        <p:txBody>
          <a:bodyPr/>
          <a:lstStyle/>
          <a:p>
            <a:r>
              <a:rPr lang="en-US" dirty="0"/>
              <a:t>First Year Results </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10</a:t>
            </a:fld>
            <a:endParaRPr lang="en-US" dirty="0"/>
          </a:p>
        </p:txBody>
      </p:sp>
      <p:sp>
        <p:nvSpPr>
          <p:cNvPr id="6" name="Content Placeholder 1"/>
          <p:cNvSpPr txBox="1">
            <a:spLocks/>
          </p:cNvSpPr>
          <p:nvPr/>
        </p:nvSpPr>
        <p:spPr>
          <a:xfrm>
            <a:off x="304800" y="1458686"/>
            <a:ext cx="8534400" cy="4332514"/>
          </a:xfrm>
          <a:prstGeom prst="rect">
            <a:avLst/>
          </a:prstGeom>
        </p:spPr>
        <p:txBody>
          <a:bodyPr/>
          <a:lst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a:lstStyle>
          <a:p>
            <a:r>
              <a:rPr lang="en-US" kern="0" dirty="0"/>
              <a:t>Phosphorus Availability</a:t>
            </a:r>
          </a:p>
          <a:p>
            <a:r>
              <a:rPr lang="en-US" kern="0" dirty="0"/>
              <a:t>Soil Samples</a:t>
            </a:r>
          </a:p>
          <a:p>
            <a:r>
              <a:rPr lang="en-US" kern="0" dirty="0"/>
              <a:t>Runoff Samples</a:t>
            </a:r>
          </a:p>
        </p:txBody>
      </p:sp>
      <p:pic>
        <p:nvPicPr>
          <p:cNvPr id="7" name="Picture 6" descr="&lt;strong&gt;Results&lt;/strong&gt; Magnifying Glass by cyberang3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8277" y="4555434"/>
            <a:ext cx="2790423" cy="1981200"/>
          </a:xfrm>
          <a:prstGeom prst="rect">
            <a:avLst/>
          </a:prstGeom>
        </p:spPr>
      </p:pic>
    </p:spTree>
    <p:extLst>
      <p:ext uri="{BB962C8B-B14F-4D97-AF65-F5344CB8AC3E}">
        <p14:creationId xmlns:p14="http://schemas.microsoft.com/office/powerpoint/2010/main" val="32205879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Phosphorus in Soil</a:t>
            </a:r>
          </a:p>
        </p:txBody>
      </p:sp>
      <p:sp>
        <p:nvSpPr>
          <p:cNvPr id="8" name="Footer Placeholder 7"/>
          <p:cNvSpPr>
            <a:spLocks noGrp="1"/>
          </p:cNvSpPr>
          <p:nvPr>
            <p:ph type="ftr" sz="quarter" idx="3"/>
          </p:nvPr>
        </p:nvSpPr>
        <p:spPr/>
        <p:txBody>
          <a:bodyPr/>
          <a:lstStyle/>
          <a:p>
            <a:r>
              <a:rPr lang="en-US"/>
              <a:t>Brown and Caldwell </a:t>
            </a:r>
            <a:endParaRPr lang="en-US" dirty="0"/>
          </a:p>
        </p:txBody>
      </p:sp>
      <p:sp>
        <p:nvSpPr>
          <p:cNvPr id="9" name="Slide Number Placeholder 8"/>
          <p:cNvSpPr>
            <a:spLocks noGrp="1"/>
          </p:cNvSpPr>
          <p:nvPr>
            <p:ph type="sldNum" sz="quarter" idx="4"/>
          </p:nvPr>
        </p:nvSpPr>
        <p:spPr/>
        <p:txBody>
          <a:bodyPr/>
          <a:lstStyle/>
          <a:p>
            <a:fld id="{83D12EE2-0A52-405F-9235-0A5D75AB581D}" type="slidenum">
              <a:rPr lang="en-US" smtClean="0"/>
              <a:pPr/>
              <a:t>11</a:t>
            </a:fld>
            <a:endParaRPr lang="en-US" dirty="0"/>
          </a:p>
        </p:txBody>
      </p:sp>
      <p:sp>
        <p:nvSpPr>
          <p:cNvPr id="2" name="Content Placeholder 1"/>
          <p:cNvSpPr>
            <a:spLocks noGrp="1"/>
          </p:cNvSpPr>
          <p:nvPr>
            <p:ph idx="1"/>
          </p:nvPr>
        </p:nvSpPr>
        <p:spPr>
          <a:xfrm>
            <a:off x="304800" y="1458686"/>
            <a:ext cx="8534400" cy="4332514"/>
          </a:xfrm>
        </p:spPr>
        <p:txBody>
          <a:bodyPr>
            <a:normAutofit/>
          </a:bodyPr>
          <a:lstStyle/>
          <a:p>
            <a:r>
              <a:rPr lang="en-US" dirty="0"/>
              <a:t>Three primary pools:</a:t>
            </a:r>
          </a:p>
          <a:p>
            <a:pPr lvl="1"/>
            <a:r>
              <a:rPr lang="en-US" b="1" dirty="0"/>
              <a:t>Solution pool </a:t>
            </a:r>
            <a:r>
              <a:rPr lang="en-US" dirty="0"/>
              <a:t>– dissolved in water contained in the soil – easily available to plants, or for being carried away in runoff.  Generally a very small fraction of the Total P in soil. </a:t>
            </a:r>
          </a:p>
          <a:p>
            <a:pPr lvl="1"/>
            <a:r>
              <a:rPr lang="en-US" b="1" dirty="0"/>
              <a:t>Active pool </a:t>
            </a:r>
            <a:r>
              <a:rPr lang="en-US" dirty="0"/>
              <a:t>– in solid form, but easily dissolved or released to become available to plants or runoff.  May be organic or inorganic.</a:t>
            </a:r>
          </a:p>
          <a:p>
            <a:pPr lvl="1"/>
            <a:r>
              <a:rPr lang="en-US" b="1" dirty="0"/>
              <a:t>Fixed pool </a:t>
            </a:r>
            <a:r>
              <a:rPr lang="en-US" dirty="0"/>
              <a:t>– in solid form and bound very tightly.  Can exist for years without being available to plants or runoff.  Usually comprises the vast majority of Total P in soils, but may have little effect on soil fertility.</a:t>
            </a:r>
          </a:p>
        </p:txBody>
      </p:sp>
      <p:pic>
        <p:nvPicPr>
          <p:cNvPr id="6" name="Picture 5" descr="&lt;strong&gt;Results&lt;/strong&gt; Magnifying Glass by cyberang3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287617"/>
            <a:ext cx="1931831" cy="1371600"/>
          </a:xfrm>
          <a:prstGeom prst="rect">
            <a:avLst/>
          </a:prstGeom>
        </p:spPr>
      </p:pic>
    </p:spTree>
    <p:extLst>
      <p:ext uri="{BB962C8B-B14F-4D97-AF65-F5344CB8AC3E}">
        <p14:creationId xmlns:p14="http://schemas.microsoft.com/office/powerpoint/2010/main" val="413641991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Phosphorus Availability</a:t>
            </a:r>
          </a:p>
        </p:txBody>
      </p:sp>
      <p:sp>
        <p:nvSpPr>
          <p:cNvPr id="8" name="Footer Placeholder 7"/>
          <p:cNvSpPr>
            <a:spLocks noGrp="1"/>
          </p:cNvSpPr>
          <p:nvPr>
            <p:ph type="ftr" sz="quarter" idx="3"/>
          </p:nvPr>
        </p:nvSpPr>
        <p:spPr/>
        <p:txBody>
          <a:bodyPr/>
          <a:lstStyle/>
          <a:p>
            <a:r>
              <a:rPr lang="en-US"/>
              <a:t>Brown and Caldwell </a:t>
            </a:r>
            <a:endParaRPr lang="en-US" dirty="0"/>
          </a:p>
        </p:txBody>
      </p:sp>
      <p:sp>
        <p:nvSpPr>
          <p:cNvPr id="9" name="Slide Number Placeholder 8"/>
          <p:cNvSpPr>
            <a:spLocks noGrp="1"/>
          </p:cNvSpPr>
          <p:nvPr>
            <p:ph type="sldNum" sz="quarter" idx="4"/>
          </p:nvPr>
        </p:nvSpPr>
        <p:spPr/>
        <p:txBody>
          <a:bodyPr/>
          <a:lstStyle/>
          <a:p>
            <a:fld id="{83D12EE2-0A52-405F-9235-0A5D75AB581D}" type="slidenum">
              <a:rPr lang="en-US" smtClean="0"/>
              <a:pPr/>
              <a:t>12</a:t>
            </a:fld>
            <a:endParaRPr lang="en-US" dirty="0"/>
          </a:p>
        </p:txBody>
      </p:sp>
      <p:sp>
        <p:nvSpPr>
          <p:cNvPr id="2" name="Content Placeholder 1"/>
          <p:cNvSpPr>
            <a:spLocks noGrp="1"/>
          </p:cNvSpPr>
          <p:nvPr>
            <p:ph idx="1"/>
          </p:nvPr>
        </p:nvSpPr>
        <p:spPr>
          <a:xfrm>
            <a:off x="304800" y="1265565"/>
            <a:ext cx="8305800" cy="3382635"/>
          </a:xfrm>
        </p:spPr>
        <p:txBody>
          <a:bodyPr>
            <a:normAutofit fontScale="70000" lnSpcReduction="20000"/>
          </a:bodyPr>
          <a:lstStyle/>
          <a:p>
            <a:pPr marL="0" indent="0">
              <a:buNone/>
            </a:pPr>
            <a:r>
              <a:rPr lang="en-US" dirty="0"/>
              <a:t>Various factors affect phosphorus availability</a:t>
            </a:r>
          </a:p>
          <a:p>
            <a:pPr lvl="1">
              <a:lnSpc>
                <a:spcPct val="100000"/>
              </a:lnSpc>
            </a:pPr>
            <a:r>
              <a:rPr lang="en-US" u="sng" dirty="0"/>
              <a:t>Soil texture</a:t>
            </a:r>
            <a:r>
              <a:rPr lang="en-US" dirty="0"/>
              <a:t> – some soil types (e.g., clays) can hold much more P than others (e.g., sand)</a:t>
            </a:r>
          </a:p>
          <a:p>
            <a:pPr lvl="1">
              <a:lnSpc>
                <a:spcPct val="100000"/>
              </a:lnSpc>
            </a:pPr>
            <a:r>
              <a:rPr lang="en-US" u="sng" dirty="0"/>
              <a:t>Soil pH</a:t>
            </a:r>
            <a:r>
              <a:rPr lang="en-US" dirty="0"/>
              <a:t> – P is most available to plants at pH of 6.5 70 7.5.  Outside of this range, P becomes strongly bound to certain metals in the soils</a:t>
            </a:r>
          </a:p>
          <a:p>
            <a:pPr lvl="1">
              <a:lnSpc>
                <a:spcPct val="100000"/>
              </a:lnSpc>
            </a:pPr>
            <a:r>
              <a:rPr lang="en-US" u="sng" dirty="0"/>
              <a:t>Soil temperature</a:t>
            </a:r>
            <a:r>
              <a:rPr lang="en-US" dirty="0"/>
              <a:t> – higher temperatures increase microbial action, which increases P availability</a:t>
            </a:r>
          </a:p>
          <a:p>
            <a:pPr lvl="1">
              <a:lnSpc>
                <a:spcPct val="100000"/>
              </a:lnSpc>
            </a:pPr>
            <a:r>
              <a:rPr lang="en-US" u="sng" dirty="0"/>
              <a:t>Organic content</a:t>
            </a:r>
            <a:r>
              <a:rPr lang="en-US" dirty="0"/>
              <a:t> – more organic matter leads to higher P availability</a:t>
            </a:r>
          </a:p>
          <a:p>
            <a:pPr lvl="1">
              <a:lnSpc>
                <a:spcPct val="100000"/>
              </a:lnSpc>
            </a:pPr>
            <a:r>
              <a:rPr lang="en-US" u="sng" dirty="0"/>
              <a:t>Rainfall/irrigation</a:t>
            </a:r>
            <a:r>
              <a:rPr lang="en-US" dirty="0"/>
              <a:t> – water movement over soil can wash out P</a:t>
            </a:r>
          </a:p>
          <a:p>
            <a:pPr lvl="1">
              <a:lnSpc>
                <a:spcPct val="100000"/>
              </a:lnSpc>
            </a:pPr>
            <a:r>
              <a:rPr lang="en-US" u="sng" dirty="0"/>
              <a:t>Plant growth </a:t>
            </a:r>
            <a:r>
              <a:rPr lang="en-US" dirty="0"/>
              <a:t>– harvest/removal of crops is a primary process by which P is removed from soils</a:t>
            </a:r>
          </a:p>
          <a:p>
            <a:pPr lvl="1">
              <a:lnSpc>
                <a:spcPct val="100000"/>
              </a:lnSpc>
            </a:pPr>
            <a:endParaRPr lang="en-US" dirty="0"/>
          </a:p>
          <a:p>
            <a:pPr>
              <a:lnSpc>
                <a:spcPct val="100000"/>
              </a:lnSpc>
            </a:pPr>
            <a:r>
              <a:rPr lang="en-US" dirty="0"/>
              <a:t>Even small amounts of phosphorus runoff can impair waterbodies</a:t>
            </a:r>
          </a:p>
          <a:p>
            <a:pPr lvl="1"/>
            <a:endParaRPr lang="en-US" dirty="0"/>
          </a:p>
        </p:txBody>
      </p:sp>
      <p:pic>
        <p:nvPicPr>
          <p:cNvPr id="6" name="Picture 5" descr="&lt;strong&gt;Results&lt;/strong&gt; Magnifying Glass by cyberang3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5287617"/>
            <a:ext cx="1931831" cy="1371600"/>
          </a:xfrm>
          <a:prstGeom prst="rect">
            <a:avLst/>
          </a:prstGeom>
        </p:spPr>
      </p:pic>
    </p:spTree>
    <p:extLst>
      <p:ext uri="{BB962C8B-B14F-4D97-AF65-F5344CB8AC3E}">
        <p14:creationId xmlns:p14="http://schemas.microsoft.com/office/powerpoint/2010/main" val="184810239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10" y="228600"/>
            <a:ext cx="8627090" cy="914400"/>
          </a:xfrm>
        </p:spPr>
        <p:txBody>
          <a:bodyPr/>
          <a:lstStyle/>
          <a:p>
            <a:r>
              <a:rPr lang="en-US" dirty="0"/>
              <a:t>First Year Results - Soils</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13</a:t>
            </a:fld>
            <a:endParaRPr lang="en-US" dirty="0"/>
          </a:p>
        </p:txBody>
      </p:sp>
      <mc:AlternateContent xmlns:mc="http://schemas.openxmlformats.org/markup-compatibility/2006">
        <mc:Choice xmlns:cx1="http://schemas.microsoft.com/office/drawing/2015/9/8/chartex" xmlns="" Requires="cx1">
          <p:graphicFrame>
            <p:nvGraphicFramePr>
              <p:cNvPr id="9" name="Chart 8">
                <a:extLst>
                  <a:ext uri="{FF2B5EF4-FFF2-40B4-BE49-F238E27FC236}">
                    <a16:creationId xmlns:a16="http://schemas.microsoft.com/office/drawing/2014/main" id="{2D9F538A-BBB7-4437-9BEB-FEDE7319846C}"/>
                  </a:ext>
                </a:extLst>
              </p:cNvPr>
              <p:cNvGraphicFramePr/>
              <p:nvPr>
                <p:extLst/>
              </p:nvPr>
            </p:nvGraphicFramePr>
            <p:xfrm>
              <a:off x="313848" y="1130617"/>
              <a:ext cx="8516303" cy="459676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9" name="Chart 8">
                <a:extLst>
                  <a:ext uri="{FF2B5EF4-FFF2-40B4-BE49-F238E27FC236}">
                    <a16:creationId xmlns:a16="http://schemas.microsoft.com/office/drawing/2014/main" xmlns="" xmlns:cx1="http://schemas.microsoft.com/office/drawing/2015/9/8/chartex" id="{2D9F538A-BBB7-4437-9BEB-FEDE7319846C}"/>
                  </a:ext>
                </a:extLst>
              </p:cNvPr>
              <p:cNvPicPr>
                <a:picLocks noGrp="1" noRot="1" noChangeAspect="1" noMove="1" noResize="1" noEditPoints="1" noAdjustHandles="1" noChangeArrowheads="1" noChangeShapeType="1"/>
              </p:cNvPicPr>
              <p:nvPr/>
            </p:nvPicPr>
            <p:blipFill>
              <a:blip r:embed="rId4"/>
              <a:stretch>
                <a:fillRect/>
              </a:stretch>
            </p:blipFill>
            <p:spPr>
              <a:xfrm>
                <a:off x="313848" y="1130617"/>
                <a:ext cx="8516303" cy="4596765"/>
              </a:xfrm>
              <a:prstGeom prst="rect">
                <a:avLst/>
              </a:prstGeom>
            </p:spPr>
          </p:pic>
        </mc:Fallback>
      </mc:AlternateContent>
    </p:spTree>
    <p:extLst>
      <p:ext uri="{BB962C8B-B14F-4D97-AF65-F5344CB8AC3E}">
        <p14:creationId xmlns:p14="http://schemas.microsoft.com/office/powerpoint/2010/main" val="35143744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10" y="228600"/>
            <a:ext cx="8627090" cy="914400"/>
          </a:xfrm>
        </p:spPr>
        <p:txBody>
          <a:bodyPr/>
          <a:lstStyle/>
          <a:p>
            <a:r>
              <a:rPr lang="en-US" dirty="0"/>
              <a:t>First Year Results - Soils</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14</a:t>
            </a:fld>
            <a:endParaRPr lang="en-US" dirty="0"/>
          </a:p>
        </p:txBody>
      </p:sp>
      <mc:AlternateContent xmlns:mc="http://schemas.openxmlformats.org/markup-compatibility/2006">
        <mc:Choice xmlns:cx1="http://schemas.microsoft.com/office/drawing/2015/9/8/chartex" xmlns="" Requires="cx1">
          <p:graphicFrame>
            <p:nvGraphicFramePr>
              <p:cNvPr id="7" name="Chart 6">
                <a:extLst>
                  <a:ext uri="{FF2B5EF4-FFF2-40B4-BE49-F238E27FC236}">
                    <a16:creationId xmlns:a16="http://schemas.microsoft.com/office/drawing/2014/main" id="{2ADF983C-37BF-4333-8DEA-2F2809029218}"/>
                  </a:ext>
                </a:extLst>
              </p:cNvPr>
              <p:cNvGraphicFramePr/>
              <p:nvPr>
                <p:extLst/>
              </p:nvPr>
            </p:nvGraphicFramePr>
            <p:xfrm>
              <a:off x="313848" y="1130617"/>
              <a:ext cx="8516303" cy="459676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a:extLst>
                  <a:ext uri="{FF2B5EF4-FFF2-40B4-BE49-F238E27FC236}">
                    <a16:creationId xmlns:a16="http://schemas.microsoft.com/office/drawing/2014/main" xmlns="" xmlns:cx1="http://schemas.microsoft.com/office/drawing/2015/9/8/chartex" id="{2ADF983C-37BF-4333-8DEA-2F2809029218}"/>
                  </a:ext>
                </a:extLst>
              </p:cNvPr>
              <p:cNvPicPr>
                <a:picLocks noGrp="1" noRot="1" noChangeAspect="1" noMove="1" noResize="1" noEditPoints="1" noAdjustHandles="1" noChangeArrowheads="1" noChangeShapeType="1"/>
              </p:cNvPicPr>
              <p:nvPr/>
            </p:nvPicPr>
            <p:blipFill>
              <a:blip r:embed="rId4"/>
              <a:stretch>
                <a:fillRect/>
              </a:stretch>
            </p:blipFill>
            <p:spPr>
              <a:xfrm>
                <a:off x="313848" y="1130617"/>
                <a:ext cx="8516303" cy="4596765"/>
              </a:xfrm>
              <a:prstGeom prst="rect">
                <a:avLst/>
              </a:prstGeom>
            </p:spPr>
          </p:pic>
        </mc:Fallback>
      </mc:AlternateContent>
    </p:spTree>
    <p:extLst>
      <p:ext uri="{BB962C8B-B14F-4D97-AF65-F5344CB8AC3E}">
        <p14:creationId xmlns:p14="http://schemas.microsoft.com/office/powerpoint/2010/main" val="33203894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10" y="228600"/>
            <a:ext cx="8627090" cy="914400"/>
          </a:xfrm>
        </p:spPr>
        <p:txBody>
          <a:bodyPr/>
          <a:lstStyle/>
          <a:p>
            <a:r>
              <a:rPr lang="en-US" dirty="0"/>
              <a:t>First Year Results - Runoff</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15</a:t>
            </a:fld>
            <a:endParaRPr lang="en-US" dirty="0"/>
          </a:p>
        </p:txBody>
      </p:sp>
      <mc:AlternateContent xmlns:mc="http://schemas.openxmlformats.org/markup-compatibility/2006">
        <mc:Choice xmlns:cx1="http://schemas.microsoft.com/office/drawing/2015/9/8/chartex" xmlns="" Requires="cx1">
          <p:graphicFrame>
            <p:nvGraphicFramePr>
              <p:cNvPr id="8" name="Chart 7">
                <a:extLst>
                  <a:ext uri="{FF2B5EF4-FFF2-40B4-BE49-F238E27FC236}">
                    <a16:creationId xmlns:a16="http://schemas.microsoft.com/office/drawing/2014/main" id="{BCD0DD33-AF75-41CE-B0CF-BB52897D418B}"/>
                  </a:ext>
                </a:extLst>
              </p:cNvPr>
              <p:cNvGraphicFramePr/>
              <p:nvPr/>
            </p:nvGraphicFramePr>
            <p:xfrm>
              <a:off x="313848" y="1130617"/>
              <a:ext cx="8516303" cy="459676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8" name="Chart 7">
                <a:extLst>
                  <a:ext uri="{FF2B5EF4-FFF2-40B4-BE49-F238E27FC236}">
                    <a16:creationId xmlns:a16="http://schemas.microsoft.com/office/drawing/2014/main" xmlns="" xmlns:cx1="http://schemas.microsoft.com/office/drawing/2015/9/8/chartex" id="{BCD0DD33-AF75-41CE-B0CF-BB52897D418B}"/>
                  </a:ext>
                </a:extLst>
              </p:cNvPr>
              <p:cNvPicPr>
                <a:picLocks noGrp="1" noRot="1" noChangeAspect="1" noMove="1" noResize="1" noEditPoints="1" noAdjustHandles="1" noChangeArrowheads="1" noChangeShapeType="1"/>
              </p:cNvPicPr>
              <p:nvPr/>
            </p:nvPicPr>
            <p:blipFill>
              <a:blip r:embed="rId4"/>
              <a:stretch>
                <a:fillRect/>
              </a:stretch>
            </p:blipFill>
            <p:spPr>
              <a:xfrm>
                <a:off x="313848" y="1130617"/>
                <a:ext cx="8516303" cy="4596765"/>
              </a:xfrm>
              <a:prstGeom prst="rect">
                <a:avLst/>
              </a:prstGeom>
            </p:spPr>
          </p:pic>
        </mc:Fallback>
      </mc:AlternateContent>
    </p:spTree>
    <p:extLst>
      <p:ext uri="{BB962C8B-B14F-4D97-AF65-F5344CB8AC3E}">
        <p14:creationId xmlns:p14="http://schemas.microsoft.com/office/powerpoint/2010/main" val="24376310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t;strong&gt;Results&lt;/strong&gt; Magnifying Glass by cyberang3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2169" y="5257800"/>
            <a:ext cx="1931831" cy="1371600"/>
          </a:xfrm>
          <a:prstGeom prst="rect">
            <a:avLst/>
          </a:prstGeom>
        </p:spPr>
      </p:pic>
      <p:sp>
        <p:nvSpPr>
          <p:cNvPr id="2" name="Title 1"/>
          <p:cNvSpPr>
            <a:spLocks noGrp="1"/>
          </p:cNvSpPr>
          <p:nvPr>
            <p:ph type="title"/>
          </p:nvPr>
        </p:nvSpPr>
        <p:spPr/>
        <p:txBody>
          <a:bodyPr/>
          <a:lstStyle/>
          <a:p>
            <a:r>
              <a:rPr lang="en-US" dirty="0"/>
              <a:t>Conclusions</a:t>
            </a:r>
          </a:p>
        </p:txBody>
      </p:sp>
      <p:sp>
        <p:nvSpPr>
          <p:cNvPr id="4" name="Slide Number Placeholder 3"/>
          <p:cNvSpPr>
            <a:spLocks noGrp="1"/>
          </p:cNvSpPr>
          <p:nvPr>
            <p:ph type="sldNum" sz="quarter" idx="4"/>
          </p:nvPr>
        </p:nvSpPr>
        <p:spPr>
          <a:xfrm>
            <a:off x="4800600" y="6515100"/>
            <a:ext cx="381000" cy="228600"/>
          </a:xfrm>
        </p:spPr>
        <p:txBody>
          <a:bodyPr/>
          <a:lstStyle/>
          <a:p>
            <a:fld id="{3D1CD29B-B1E5-4FD0-BBF0-CA9868FD6C02}" type="slidenum">
              <a:rPr lang="en-US" smtClean="0"/>
              <a:pPr/>
              <a:t>16</a:t>
            </a:fld>
            <a:endParaRPr lang="en-US" dirty="0"/>
          </a:p>
        </p:txBody>
      </p:sp>
      <p:sp>
        <p:nvSpPr>
          <p:cNvPr id="5" name="TextBox 4"/>
          <p:cNvSpPr txBox="1"/>
          <p:nvPr/>
        </p:nvSpPr>
        <p:spPr>
          <a:xfrm>
            <a:off x="457200" y="1447800"/>
            <a:ext cx="7010400" cy="5709255"/>
          </a:xfrm>
          <a:prstGeom prst="rect">
            <a:avLst/>
          </a:prstGeom>
          <a:noFill/>
        </p:spPr>
        <p:txBody>
          <a:bodyPr wrap="square" rtlCol="0">
            <a:spAutoFit/>
          </a:bodyPr>
          <a:lstStyle/>
          <a:p>
            <a:pPr>
              <a:spcBef>
                <a:spcPts val="600"/>
              </a:spcBef>
              <a:buFont typeface="Arial" pitchFamily="34" charset="0"/>
              <a:buChar char="•"/>
            </a:pPr>
            <a:r>
              <a:rPr lang="en-US" sz="2400" dirty="0"/>
              <a:t>Results preliminary, may take years to see results</a:t>
            </a:r>
          </a:p>
          <a:p>
            <a:pPr>
              <a:spcBef>
                <a:spcPts val="600"/>
              </a:spcBef>
              <a:buFont typeface="Arial" pitchFamily="34" charset="0"/>
              <a:buChar char="•"/>
            </a:pPr>
            <a:r>
              <a:rPr lang="en-US" sz="2400" dirty="0"/>
              <a:t>High TP in soils by design, mimic field conditions</a:t>
            </a:r>
          </a:p>
          <a:p>
            <a:pPr>
              <a:spcBef>
                <a:spcPts val="600"/>
              </a:spcBef>
              <a:buFont typeface="Arial" pitchFamily="34" charset="0"/>
              <a:buChar char="•"/>
            </a:pPr>
            <a:r>
              <a:rPr lang="en-US" sz="2400" dirty="0"/>
              <a:t>Using historic litter application rates, once a year</a:t>
            </a:r>
          </a:p>
          <a:p>
            <a:pPr>
              <a:spcBef>
                <a:spcPts val="600"/>
              </a:spcBef>
              <a:buFont typeface="Arial" pitchFamily="34" charset="0"/>
              <a:buChar char="•"/>
            </a:pPr>
            <a:r>
              <a:rPr lang="en-US" sz="2400" dirty="0"/>
              <a:t>Spike in runoff TP after litter application, expect annually</a:t>
            </a:r>
          </a:p>
          <a:p>
            <a:pPr>
              <a:spcBef>
                <a:spcPts val="600"/>
              </a:spcBef>
              <a:buFont typeface="Arial" pitchFamily="34" charset="0"/>
              <a:buChar char="•"/>
            </a:pPr>
            <a:r>
              <a:rPr lang="en-US" sz="2400" dirty="0"/>
              <a:t>TP in runoff is very high relative to water quality standards and generally accepted “background” levels for streams and lakes </a:t>
            </a:r>
          </a:p>
          <a:p>
            <a:pPr>
              <a:spcBef>
                <a:spcPts val="600"/>
              </a:spcBef>
              <a:buFont typeface="Arial" pitchFamily="34" charset="0"/>
              <a:buChar char="•"/>
            </a:pPr>
            <a:r>
              <a:rPr lang="en-US" sz="2400" dirty="0"/>
              <a:t>Submitted 319 grant for 2 additional years of monitoring</a:t>
            </a:r>
          </a:p>
          <a:p>
            <a:pPr>
              <a:spcBef>
                <a:spcPts val="600"/>
              </a:spcBef>
              <a:buFont typeface="Arial" pitchFamily="34" charset="0"/>
              <a:buChar char="•"/>
            </a:pPr>
            <a:r>
              <a:rPr lang="en-US" sz="2400" dirty="0"/>
              <a:t>Recommend the addition of Ortho-P monitoring of runoff</a:t>
            </a:r>
          </a:p>
          <a:p>
            <a:pPr>
              <a:spcBef>
                <a:spcPts val="600"/>
              </a:spcBef>
            </a:pPr>
            <a:r>
              <a:rPr lang="en-US" sz="2400" dirty="0"/>
              <a:t> </a:t>
            </a:r>
            <a:endParaRPr lang="en-US" sz="2800" dirty="0"/>
          </a:p>
          <a:p>
            <a:endParaRPr lang="en-US" dirty="0"/>
          </a:p>
        </p:txBody>
      </p:sp>
    </p:spTree>
    <p:extLst>
      <p:ext uri="{BB962C8B-B14F-4D97-AF65-F5344CB8AC3E}">
        <p14:creationId xmlns:p14="http://schemas.microsoft.com/office/powerpoint/2010/main" val="154315314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bellés : Organisation/gestion de la clas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794" y="457200"/>
            <a:ext cx="2916296" cy="2362200"/>
          </a:xfrm>
          <a:prstGeom prst="rect">
            <a:avLst/>
          </a:prstGeom>
        </p:spPr>
      </p:pic>
      <p:sp>
        <p:nvSpPr>
          <p:cNvPr id="2" name="Title 1"/>
          <p:cNvSpPr>
            <a:spLocks noGrp="1"/>
          </p:cNvSpPr>
          <p:nvPr>
            <p:ph type="title"/>
          </p:nvPr>
        </p:nvSpPr>
        <p:spPr/>
        <p:txBody>
          <a:bodyPr>
            <a:normAutofit/>
          </a:bodyPr>
          <a:lstStyle/>
          <a:p>
            <a:r>
              <a:rPr lang="en-US" dirty="0"/>
              <a:t>New Seed Grant </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17</a:t>
            </a:fld>
            <a:endParaRPr lang="en-US" dirty="0"/>
          </a:p>
        </p:txBody>
      </p:sp>
      <p:sp>
        <p:nvSpPr>
          <p:cNvPr id="5" name="TextBox 4"/>
          <p:cNvSpPr txBox="1"/>
          <p:nvPr/>
        </p:nvSpPr>
        <p:spPr>
          <a:xfrm>
            <a:off x="457200" y="1447800"/>
            <a:ext cx="7086600" cy="5940088"/>
          </a:xfrm>
          <a:prstGeom prst="rect">
            <a:avLst/>
          </a:prstGeom>
          <a:noFill/>
        </p:spPr>
        <p:txBody>
          <a:bodyPr wrap="square" rtlCol="0">
            <a:spAutoFit/>
          </a:bodyPr>
          <a:lstStyle/>
          <a:p>
            <a:pPr>
              <a:spcBef>
                <a:spcPts val="1200"/>
              </a:spcBef>
              <a:buFont typeface="Arial" pitchFamily="34" charset="0"/>
              <a:buChar char="•"/>
            </a:pPr>
            <a:r>
              <a:rPr lang="en-US" sz="2400" dirty="0"/>
              <a:t>Alternative Nutrient Permitting Strategy  </a:t>
            </a:r>
          </a:p>
          <a:p>
            <a:pPr>
              <a:spcBef>
                <a:spcPts val="1200"/>
              </a:spcBef>
              <a:buFont typeface="Arial" pitchFamily="34" charset="0"/>
              <a:buChar char="•"/>
            </a:pPr>
            <a:r>
              <a:rPr lang="en-US" sz="2400" dirty="0"/>
              <a:t>Scope of Work in process</a:t>
            </a:r>
          </a:p>
          <a:p>
            <a:pPr>
              <a:spcBef>
                <a:spcPts val="1200"/>
              </a:spcBef>
              <a:buFont typeface="Arial" pitchFamily="34" charset="0"/>
              <a:buChar char="•"/>
            </a:pPr>
            <a:r>
              <a:rPr lang="en-US" sz="2400" dirty="0"/>
              <a:t>Joint Strategy with Coosa-North Georgia and Savannah-Upper Ogeechee Water Planning Regions</a:t>
            </a:r>
          </a:p>
          <a:p>
            <a:pPr>
              <a:spcBef>
                <a:spcPts val="1200"/>
              </a:spcBef>
              <a:buFont typeface="Arial" pitchFamily="34" charset="0"/>
              <a:buChar char="•"/>
            </a:pPr>
            <a:r>
              <a:rPr lang="en-US" sz="2400" dirty="0"/>
              <a:t>Coosa Basin TP TMDL requires 30% reduction</a:t>
            </a:r>
          </a:p>
          <a:p>
            <a:pPr>
              <a:spcBef>
                <a:spcPts val="1200"/>
              </a:spcBef>
              <a:buFont typeface="Arial" pitchFamily="34" charset="0"/>
              <a:buChar char="•"/>
            </a:pPr>
            <a:r>
              <a:rPr lang="en-US" sz="2400" dirty="0"/>
              <a:t>Savannah Harbor DO TMDL due to nutrients</a:t>
            </a:r>
          </a:p>
          <a:p>
            <a:pPr>
              <a:spcBef>
                <a:spcPts val="1200"/>
              </a:spcBef>
              <a:buFont typeface="Arial" pitchFamily="34" charset="0"/>
              <a:buChar char="•"/>
            </a:pPr>
            <a:r>
              <a:rPr lang="en-US" sz="2400" dirty="0"/>
              <a:t>Nonpoint source emphasis; reaching limits of cost effectiveness of point source permit compliance </a:t>
            </a:r>
          </a:p>
          <a:p>
            <a:pPr>
              <a:spcBef>
                <a:spcPts val="600"/>
              </a:spcBef>
              <a:buFont typeface="Arial" pitchFamily="34" charset="0"/>
              <a:buChar char="•"/>
            </a:pPr>
            <a:endParaRPr lang="en-US" sz="2400" dirty="0"/>
          </a:p>
          <a:p>
            <a:pPr lvl="1">
              <a:spcBef>
                <a:spcPts val="600"/>
              </a:spcBef>
            </a:pPr>
            <a:endParaRPr lang="en-US" sz="2400" dirty="0"/>
          </a:p>
          <a:p>
            <a:pPr>
              <a:spcBef>
                <a:spcPts val="600"/>
              </a:spcBef>
              <a:buFont typeface="Arial" pitchFamily="34" charset="0"/>
              <a:buChar char="•"/>
            </a:pPr>
            <a:endParaRPr lang="en-US" sz="2400" dirty="0"/>
          </a:p>
          <a:p>
            <a:pPr>
              <a:spcBef>
                <a:spcPts val="600"/>
              </a:spcBef>
              <a:buFont typeface="Arial" pitchFamily="34" charset="0"/>
              <a:buChar char="•"/>
            </a:pPr>
            <a:endParaRPr lang="en-US" sz="2800" dirty="0"/>
          </a:p>
          <a:p>
            <a:endParaRPr lang="en-US" dirty="0"/>
          </a:p>
        </p:txBody>
      </p:sp>
    </p:spTree>
    <p:extLst>
      <p:ext uri="{BB962C8B-B14F-4D97-AF65-F5344CB8AC3E}">
        <p14:creationId xmlns:p14="http://schemas.microsoft.com/office/powerpoint/2010/main" val="27757082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Alternative Nutrient Permitting Strategy</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18</a:t>
            </a:fld>
            <a:endParaRPr lang="en-US" dirty="0"/>
          </a:p>
        </p:txBody>
      </p:sp>
      <p:sp>
        <p:nvSpPr>
          <p:cNvPr id="5" name="TextBox 4"/>
          <p:cNvSpPr txBox="1"/>
          <p:nvPr/>
        </p:nvSpPr>
        <p:spPr>
          <a:xfrm>
            <a:off x="457200" y="1447800"/>
            <a:ext cx="6019800" cy="5847755"/>
          </a:xfrm>
          <a:prstGeom prst="rect">
            <a:avLst/>
          </a:prstGeom>
          <a:noFill/>
        </p:spPr>
        <p:txBody>
          <a:bodyPr wrap="square" rtlCol="0">
            <a:spAutoFit/>
          </a:bodyPr>
          <a:lstStyle/>
          <a:p>
            <a:pPr>
              <a:spcBef>
                <a:spcPts val="600"/>
              </a:spcBef>
            </a:pPr>
            <a:r>
              <a:rPr lang="en-US" sz="2400" dirty="0"/>
              <a:t>Goals:</a:t>
            </a:r>
          </a:p>
          <a:p>
            <a:pPr lvl="1">
              <a:spcBef>
                <a:spcPts val="600"/>
              </a:spcBef>
              <a:buFont typeface="Arial" pitchFamily="34" charset="0"/>
              <a:buChar char="•"/>
            </a:pPr>
            <a:r>
              <a:rPr lang="en-US" sz="2400" dirty="0"/>
              <a:t>Evaluate alternative methods to improve water quality in the Water Planning Regions beyond traditional point sources</a:t>
            </a:r>
          </a:p>
          <a:p>
            <a:pPr>
              <a:spcBef>
                <a:spcPts val="600"/>
              </a:spcBef>
            </a:pPr>
            <a:r>
              <a:rPr lang="en-US" sz="2400" dirty="0"/>
              <a:t>Alternative Strategies may include:</a:t>
            </a:r>
          </a:p>
          <a:p>
            <a:pPr lvl="1">
              <a:spcBef>
                <a:spcPts val="600"/>
              </a:spcBef>
              <a:buFont typeface="Arial" pitchFamily="34" charset="0"/>
              <a:buChar char="•"/>
            </a:pPr>
            <a:r>
              <a:rPr lang="en-US" sz="2400" dirty="0"/>
              <a:t>Nutrient Trading</a:t>
            </a:r>
          </a:p>
          <a:p>
            <a:pPr lvl="1">
              <a:spcBef>
                <a:spcPts val="600"/>
              </a:spcBef>
              <a:buFont typeface="Arial" pitchFamily="34" charset="0"/>
              <a:buChar char="•"/>
            </a:pPr>
            <a:r>
              <a:rPr lang="en-US" sz="2400" dirty="0"/>
              <a:t>In-lieu fees</a:t>
            </a:r>
          </a:p>
          <a:p>
            <a:pPr lvl="1">
              <a:spcBef>
                <a:spcPts val="600"/>
              </a:spcBef>
              <a:buFont typeface="Arial" pitchFamily="34" charset="0"/>
              <a:buChar char="•"/>
            </a:pPr>
            <a:r>
              <a:rPr lang="en-US" sz="2400" dirty="0"/>
              <a:t>Water quality BMPs such as stream buffers, wetlands, land acquisition/conservation easements</a:t>
            </a:r>
          </a:p>
          <a:p>
            <a:pPr lvl="1">
              <a:spcBef>
                <a:spcPts val="600"/>
              </a:spcBef>
              <a:buFont typeface="Arial" pitchFamily="34" charset="0"/>
              <a:buChar char="•"/>
            </a:pPr>
            <a:r>
              <a:rPr lang="en-US" sz="2400" dirty="0"/>
              <a:t>Green Space Planning</a:t>
            </a:r>
          </a:p>
          <a:p>
            <a:pPr>
              <a:spcBef>
                <a:spcPts val="600"/>
              </a:spcBef>
              <a:buFont typeface="Arial" pitchFamily="34" charset="0"/>
              <a:buChar char="•"/>
            </a:pPr>
            <a:endParaRPr lang="en-US" sz="2400" dirty="0"/>
          </a:p>
          <a:p>
            <a:pPr>
              <a:spcBef>
                <a:spcPts val="600"/>
              </a:spcBef>
              <a:buFont typeface="Arial" pitchFamily="34" charset="0"/>
              <a:buChar char="•"/>
            </a:pPr>
            <a:endParaRPr lang="en-US" sz="2800" dirty="0"/>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400" y="3679298"/>
            <a:ext cx="2302490" cy="3069987"/>
          </a:xfrm>
          <a:prstGeom prst="rect">
            <a:avLst/>
          </a:prstGeom>
        </p:spPr>
      </p:pic>
    </p:spTree>
    <p:extLst>
      <p:ext uri="{BB962C8B-B14F-4D97-AF65-F5344CB8AC3E}">
        <p14:creationId xmlns:p14="http://schemas.microsoft.com/office/powerpoint/2010/main" val="40204048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Alternative Nutrient Permitting Strategy</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19</a:t>
            </a:fld>
            <a:endParaRPr lang="en-US" dirty="0"/>
          </a:p>
        </p:txBody>
      </p:sp>
      <p:sp>
        <p:nvSpPr>
          <p:cNvPr id="5" name="TextBox 4"/>
          <p:cNvSpPr txBox="1"/>
          <p:nvPr/>
        </p:nvSpPr>
        <p:spPr>
          <a:xfrm>
            <a:off x="457200" y="1447800"/>
            <a:ext cx="7848600" cy="5493812"/>
          </a:xfrm>
          <a:prstGeom prst="rect">
            <a:avLst/>
          </a:prstGeom>
          <a:noFill/>
        </p:spPr>
        <p:txBody>
          <a:bodyPr wrap="square" rtlCol="0">
            <a:spAutoFit/>
          </a:bodyPr>
          <a:lstStyle/>
          <a:p>
            <a:pPr>
              <a:spcBef>
                <a:spcPts val="600"/>
              </a:spcBef>
            </a:pPr>
            <a:r>
              <a:rPr lang="en-US" sz="2400" dirty="0"/>
              <a:t>Next Steps</a:t>
            </a:r>
          </a:p>
          <a:p>
            <a:pPr marL="342900" indent="-342900">
              <a:spcBef>
                <a:spcPts val="1200"/>
              </a:spcBef>
              <a:buFont typeface="Arial" panose="020B0604020202020204" pitchFamily="34" charset="0"/>
              <a:buChar char="•"/>
            </a:pPr>
            <a:r>
              <a:rPr lang="en-US" sz="2400" dirty="0"/>
              <a:t>Finalize scope and schedule with GAEPD</a:t>
            </a:r>
          </a:p>
          <a:p>
            <a:pPr marL="342900" indent="-342900">
              <a:spcBef>
                <a:spcPts val="1200"/>
              </a:spcBef>
              <a:buFont typeface="Arial" panose="020B0604020202020204" pitchFamily="34" charset="0"/>
              <a:buChar char="•"/>
            </a:pPr>
            <a:r>
              <a:rPr lang="en-US" sz="2400" dirty="0"/>
              <a:t>Alternative Nutrient Strategies Examples</a:t>
            </a:r>
          </a:p>
          <a:p>
            <a:pPr marL="342900" indent="-342900">
              <a:spcBef>
                <a:spcPts val="1200"/>
              </a:spcBef>
              <a:buFont typeface="Arial" panose="020B0604020202020204" pitchFamily="34" charset="0"/>
              <a:buChar char="•"/>
            </a:pPr>
            <a:r>
              <a:rPr lang="en-US" sz="2400" dirty="0"/>
              <a:t>Draft Alternative Nutrient Strategies</a:t>
            </a:r>
          </a:p>
          <a:p>
            <a:pPr marL="342900" indent="-342900">
              <a:spcBef>
                <a:spcPts val="1200"/>
              </a:spcBef>
              <a:buFont typeface="Arial" panose="020B0604020202020204" pitchFamily="34" charset="0"/>
              <a:buChar char="•"/>
            </a:pPr>
            <a:r>
              <a:rPr lang="en-US" sz="2400" dirty="0"/>
              <a:t>Stakeholder Meetings in both Water Planning Regions – include public utilities, forestry, NRCS, agriculture, environmental groups, etc. </a:t>
            </a:r>
          </a:p>
          <a:p>
            <a:pPr marL="342900" indent="-342900">
              <a:spcBef>
                <a:spcPts val="1200"/>
              </a:spcBef>
              <a:buFont typeface="Arial" panose="020B0604020202020204" pitchFamily="34" charset="0"/>
              <a:buChar char="•"/>
            </a:pPr>
            <a:r>
              <a:rPr lang="en-US" sz="2400" dirty="0"/>
              <a:t>Final Alternative Nutrient Strategies</a:t>
            </a:r>
          </a:p>
          <a:p>
            <a:pPr>
              <a:spcBef>
                <a:spcPts val="600"/>
              </a:spcBef>
              <a:buFont typeface="Arial" pitchFamily="34" charset="0"/>
              <a:buChar char="•"/>
            </a:pPr>
            <a:endParaRPr lang="en-US" sz="2400" dirty="0"/>
          </a:p>
          <a:p>
            <a:pPr>
              <a:spcBef>
                <a:spcPts val="600"/>
              </a:spcBef>
              <a:buFont typeface="Arial" pitchFamily="34" charset="0"/>
              <a:buChar char="•"/>
            </a:pPr>
            <a:endParaRPr lang="en-US" sz="2400" dirty="0"/>
          </a:p>
          <a:p>
            <a:pPr>
              <a:spcBef>
                <a:spcPts val="600"/>
              </a:spcBef>
              <a:buFont typeface="Arial" pitchFamily="34" charset="0"/>
              <a:buChar char="•"/>
            </a:pPr>
            <a:endParaRPr lang="en-US" sz="2800" dirty="0"/>
          </a:p>
          <a:p>
            <a:endParaRPr lang="en-US" dirty="0"/>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0760" y="4631634"/>
            <a:ext cx="2844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86750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Outline</a:t>
            </a:r>
          </a:p>
        </p:txBody>
      </p:sp>
      <p:sp>
        <p:nvSpPr>
          <p:cNvPr id="4" name="Slide Number Placeholder 3"/>
          <p:cNvSpPr>
            <a:spLocks noGrp="1"/>
          </p:cNvSpPr>
          <p:nvPr>
            <p:ph type="sldNum" sz="quarter" idx="4"/>
          </p:nvPr>
        </p:nvSpPr>
        <p:spPr>
          <a:xfrm>
            <a:off x="4800600" y="6515100"/>
            <a:ext cx="381000" cy="228600"/>
          </a:xfrm>
        </p:spPr>
        <p:txBody>
          <a:bodyPr/>
          <a:lstStyle/>
          <a:p>
            <a:fld id="{3D1CD29B-B1E5-4FD0-BBF0-CA9868FD6C02}" type="slidenum">
              <a:rPr lang="en-US" smtClean="0"/>
              <a:pPr/>
              <a:t>2</a:t>
            </a:fld>
            <a:endParaRPr lang="en-US" dirty="0"/>
          </a:p>
        </p:txBody>
      </p:sp>
      <p:sp>
        <p:nvSpPr>
          <p:cNvPr id="5" name="TextBox 4"/>
          <p:cNvSpPr txBox="1"/>
          <p:nvPr/>
        </p:nvSpPr>
        <p:spPr>
          <a:xfrm>
            <a:off x="304800" y="1285875"/>
            <a:ext cx="3124199" cy="800219"/>
          </a:xfrm>
          <a:prstGeom prst="rect">
            <a:avLst/>
          </a:prstGeom>
          <a:noFill/>
        </p:spPr>
        <p:txBody>
          <a:bodyPr wrap="square" rtlCol="0">
            <a:spAutoFit/>
          </a:bodyPr>
          <a:lstStyle/>
          <a:p>
            <a:endParaRPr lang="en-US" sz="2800" dirty="0"/>
          </a:p>
          <a:p>
            <a:endParaRPr lang="en-US" dirty="0"/>
          </a:p>
        </p:txBody>
      </p:sp>
      <p:sp>
        <p:nvSpPr>
          <p:cNvPr id="7" name="Content Placeholder 1"/>
          <p:cNvSpPr txBox="1">
            <a:spLocks/>
          </p:cNvSpPr>
          <p:nvPr/>
        </p:nvSpPr>
        <p:spPr>
          <a:xfrm>
            <a:off x="304800" y="1458686"/>
            <a:ext cx="8534400" cy="4332514"/>
          </a:xfrm>
          <a:prstGeom prst="rect">
            <a:avLst/>
          </a:prstGeom>
        </p:spPr>
        <p:txBody>
          <a:bodyPr/>
          <a:lstStyle>
            <a:lvl1pPr marL="228600" indent="-228600" algn="l" rtl="0" fontAlgn="base">
              <a:lnSpc>
                <a:spcPct val="85000"/>
              </a:lnSpc>
              <a:spcBef>
                <a:spcPct val="40000"/>
              </a:spcBef>
              <a:spcAft>
                <a:spcPct val="0"/>
              </a:spcAft>
              <a:buClr>
                <a:schemeClr val="accent5"/>
              </a:buClr>
              <a:buFont typeface="Arial" pitchFamily="34" charset="0"/>
              <a:buChar char="•"/>
              <a:defRPr sz="2800">
                <a:solidFill>
                  <a:schemeClr val="tx1">
                    <a:lumMod val="85000"/>
                    <a:lumOff val="15000"/>
                  </a:schemeClr>
                </a:solidFill>
                <a:latin typeface="Franklin Gothic Book" pitchFamily="34" charset="0"/>
                <a:ea typeface="+mn-ea"/>
                <a:cs typeface="+mn-cs"/>
              </a:defRPr>
            </a:lvl1pPr>
            <a:lvl2pPr marL="515938" indent="-265113" algn="l" rtl="0" fontAlgn="base">
              <a:lnSpc>
                <a:spcPct val="85000"/>
              </a:lnSpc>
              <a:spcBef>
                <a:spcPct val="20000"/>
              </a:spcBef>
              <a:spcAft>
                <a:spcPct val="0"/>
              </a:spcAft>
              <a:buClr>
                <a:schemeClr val="accent5"/>
              </a:buClr>
              <a:buFont typeface="Arial" pitchFamily="34" charset="0"/>
              <a:buChar char="•"/>
              <a:tabLst/>
              <a:defRPr sz="2400">
                <a:solidFill>
                  <a:schemeClr val="tx1">
                    <a:lumMod val="85000"/>
                    <a:lumOff val="15000"/>
                  </a:schemeClr>
                </a:solidFill>
                <a:latin typeface="Franklin Gothic Book" pitchFamily="34" charset="0"/>
              </a:defRPr>
            </a:lvl2pPr>
            <a:lvl3pPr marL="744538" indent="-228600" algn="l" rtl="0" fontAlgn="base">
              <a:lnSpc>
                <a:spcPct val="85000"/>
              </a:lnSpc>
              <a:spcBef>
                <a:spcPct val="40000"/>
              </a:spcBef>
              <a:spcAft>
                <a:spcPct val="0"/>
              </a:spcAft>
              <a:buClr>
                <a:schemeClr val="accent5"/>
              </a:buClr>
              <a:buFont typeface="Arial" pitchFamily="34" charset="0"/>
              <a:buChar char="•"/>
              <a:defRPr sz="2400">
                <a:solidFill>
                  <a:schemeClr val="tx1">
                    <a:lumMod val="85000"/>
                    <a:lumOff val="15000"/>
                  </a:schemeClr>
                </a:solidFill>
                <a:latin typeface="Franklin Gothic Book" pitchFamily="34" charset="0"/>
              </a:defRPr>
            </a:lvl3pPr>
            <a:lvl4pPr marL="973138" indent="-228600" algn="l" rtl="0" fontAlgn="base">
              <a:lnSpc>
                <a:spcPct val="85000"/>
              </a:lnSpc>
              <a:spcBef>
                <a:spcPct val="40000"/>
              </a:spcBef>
              <a:spcAft>
                <a:spcPct val="0"/>
              </a:spcAft>
              <a:buClr>
                <a:schemeClr val="accent5"/>
              </a:buClr>
              <a:buFont typeface="Arial" pitchFamily="34" charset="0"/>
              <a:buChar char="•"/>
              <a:defRPr sz="2000">
                <a:solidFill>
                  <a:schemeClr val="tx1">
                    <a:lumMod val="85000"/>
                    <a:lumOff val="15000"/>
                  </a:schemeClr>
                </a:solidFill>
                <a:latin typeface="Franklin Gothic Book" pitchFamily="34" charset="0"/>
              </a:defRPr>
            </a:lvl4pPr>
            <a:lvl5pPr marL="1143000" indent="-169863" algn="l" rtl="0" fontAlgn="base">
              <a:lnSpc>
                <a:spcPct val="85000"/>
              </a:lnSpc>
              <a:spcBef>
                <a:spcPct val="40000"/>
              </a:spcBef>
              <a:spcAft>
                <a:spcPct val="0"/>
              </a:spcAft>
              <a:buClr>
                <a:srgbClr val="7C93A0"/>
              </a:buClr>
              <a:buFont typeface="Arial" pitchFamily="34" charset="0"/>
              <a:buChar char="•"/>
              <a:defRPr sz="2000">
                <a:solidFill>
                  <a:schemeClr val="tx1"/>
                </a:solidFill>
                <a:latin typeface="Franklin Gothic Book" pitchFamily="34" charset="0"/>
              </a:defRPr>
            </a:lvl5pPr>
            <a:lvl6pPr marL="21732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6pPr>
            <a:lvl7pPr marL="26304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7pPr>
            <a:lvl8pPr marL="30876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8pPr>
            <a:lvl9pPr marL="3544888" indent="-225425" algn="l" rtl="0" fontAlgn="base">
              <a:lnSpc>
                <a:spcPct val="85000"/>
              </a:lnSpc>
              <a:spcBef>
                <a:spcPct val="40000"/>
              </a:spcBef>
              <a:spcAft>
                <a:spcPct val="0"/>
              </a:spcAft>
              <a:buClr>
                <a:srgbClr val="61781F"/>
              </a:buClr>
              <a:buFont typeface="Wingdings" pitchFamily="2" charset="2"/>
              <a:buChar char="§"/>
              <a:defRPr sz="2000">
                <a:solidFill>
                  <a:schemeClr val="tx1"/>
                </a:solidFill>
                <a:latin typeface="+mn-lt"/>
              </a:defRPr>
            </a:lvl9pPr>
          </a:lstStyle>
          <a:p>
            <a:pPr>
              <a:spcBef>
                <a:spcPts val="1200"/>
              </a:spcBef>
            </a:pPr>
            <a:r>
              <a:rPr lang="en-US" kern="0" dirty="0"/>
              <a:t>Background on Nutrient Permitting in the Coosa Basin</a:t>
            </a:r>
          </a:p>
          <a:p>
            <a:pPr>
              <a:spcBef>
                <a:spcPts val="1200"/>
              </a:spcBef>
            </a:pPr>
            <a:r>
              <a:rPr lang="en-US" kern="0" dirty="0"/>
              <a:t>Pilot Monitoring Project – Export Poultry Litter</a:t>
            </a:r>
          </a:p>
          <a:p>
            <a:pPr lvl="1">
              <a:spcBef>
                <a:spcPts val="1200"/>
              </a:spcBef>
            </a:pPr>
            <a:r>
              <a:rPr lang="en-US" kern="0" dirty="0"/>
              <a:t>Study Set Up</a:t>
            </a:r>
          </a:p>
          <a:p>
            <a:pPr lvl="1">
              <a:spcBef>
                <a:spcPts val="1200"/>
              </a:spcBef>
            </a:pPr>
            <a:r>
              <a:rPr lang="en-US" kern="0" dirty="0"/>
              <a:t>Sampling Results Year 1</a:t>
            </a:r>
          </a:p>
          <a:p>
            <a:pPr>
              <a:spcBef>
                <a:spcPts val="1200"/>
              </a:spcBef>
            </a:pPr>
            <a:r>
              <a:rPr lang="en-US" kern="0" dirty="0"/>
              <a:t>Alternative Nutrient Permitting Strategy</a:t>
            </a:r>
          </a:p>
          <a:p>
            <a:endParaRPr lang="en-US" kern="0" dirty="0"/>
          </a:p>
        </p:txBody>
      </p:sp>
      <p:pic>
        <p:nvPicPr>
          <p:cNvPr id="8" name="Picture 2" descr="C:\Users\LHawks\Documents\My Documents\Nutrient Trading\032916 Schuler Farm\20160329_13185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6391890" y="417003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0522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dirty="0"/>
          </a:p>
          <a:p>
            <a:pPr algn="ctr">
              <a:buNone/>
            </a:pPr>
            <a:endParaRPr lang="en-US" dirty="0"/>
          </a:p>
          <a:p>
            <a:pPr algn="ctr">
              <a:buNone/>
            </a:pPr>
            <a:r>
              <a:rPr lang="en-US" dirty="0"/>
              <a:t>Laurie Hawks		Jerry Crawford</a:t>
            </a:r>
          </a:p>
          <a:p>
            <a:pPr algn="ctr">
              <a:buNone/>
            </a:pPr>
            <a:r>
              <a:rPr lang="en-US" sz="2000" dirty="0"/>
              <a:t>Brown and Caldwell         		City of Calhoun</a:t>
            </a:r>
          </a:p>
          <a:p>
            <a:pPr algn="ctr">
              <a:buNone/>
            </a:pPr>
            <a:r>
              <a:rPr lang="en-US" sz="2000" dirty="0">
                <a:hlinkClick r:id="rId3"/>
              </a:rPr>
              <a:t>lhawks@brwncald.com</a:t>
            </a:r>
            <a:r>
              <a:rPr lang="en-US" sz="2000" dirty="0"/>
              <a:t>		</a:t>
            </a:r>
            <a:r>
              <a:rPr lang="en-US" sz="2000" dirty="0">
                <a:hlinkClick r:id="rId3"/>
              </a:rPr>
              <a:t>JCrawford@calnet-ga.net</a:t>
            </a:r>
          </a:p>
          <a:p>
            <a:pPr algn="ctr">
              <a:buNone/>
            </a:pPr>
            <a:r>
              <a:rPr lang="en-US" sz="2000" dirty="0"/>
              <a:t>678-231-6433			706-602-6078</a:t>
            </a:r>
          </a:p>
          <a:p>
            <a:pPr algn="ctr">
              <a:buNone/>
            </a:pPr>
            <a:endParaRPr lang="en-US" sz="2000" dirty="0"/>
          </a:p>
        </p:txBody>
      </p:sp>
      <p:sp>
        <p:nvSpPr>
          <p:cNvPr id="2" name="Title 1"/>
          <p:cNvSpPr>
            <a:spLocks noGrp="1"/>
          </p:cNvSpPr>
          <p:nvPr>
            <p:ph type="title"/>
          </p:nvPr>
        </p:nvSpPr>
        <p:spPr>
          <a:xfrm>
            <a:off x="457200" y="990600"/>
            <a:ext cx="8229600" cy="856488"/>
          </a:xfrm>
        </p:spPr>
        <p:txBody>
          <a:bodyPr/>
          <a:lstStyle/>
          <a:p>
            <a:pPr algn="ctr"/>
            <a:r>
              <a:rPr lang="en-US" dirty="0"/>
              <a:t>Questions?</a:t>
            </a:r>
          </a:p>
        </p:txBody>
      </p:sp>
      <p:sp>
        <p:nvSpPr>
          <p:cNvPr id="12" name="Title 1"/>
          <p:cNvSpPr txBox="1">
            <a:spLocks/>
          </p:cNvSpPr>
          <p:nvPr/>
        </p:nvSpPr>
        <p:spPr bwMode="auto">
          <a:xfrm>
            <a:off x="457200" y="228600"/>
            <a:ext cx="8229600" cy="609600"/>
          </a:xfrm>
          <a:prstGeom prst="rect">
            <a:avLst/>
          </a:prstGeom>
          <a:noFill/>
          <a:ln w="9525">
            <a:noFill/>
            <a:miter lim="800000"/>
            <a:headEnd/>
            <a:tailEnd/>
          </a:ln>
          <a:effectLst/>
        </p:spPr>
        <p:txBody>
          <a:bodyPr vert="horz" wrap="square" lIns="0" tIns="45720" rIns="0" bIns="45720" numCol="1" anchor="ctr" anchorCtr="0" compatLnSpc="1">
            <a:prstTxWarp prst="textNoShape">
              <a:avLst/>
            </a:prstTxWarp>
            <a:normAutofit fontScale="25000" lnSpcReduction="20000"/>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t/>
            </a:r>
            <a:b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br>
            <a: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t/>
            </a:r>
            <a:b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br>
            <a: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t/>
            </a:r>
            <a:b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br>
            <a: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t/>
            </a:r>
            <a:br>
              <a:rPr kumimoji="0" lang="en-US" sz="3600" b="0" i="0" u="none" strike="noStrike" kern="0" cap="none" spc="0" normalizeH="0" baseline="0" noProof="0" dirty="0">
                <a:ln>
                  <a:noFill/>
                </a:ln>
                <a:solidFill>
                  <a:schemeClr val="bg1"/>
                </a:solidFill>
                <a:effectLst/>
                <a:uLnTx/>
                <a:uFillTx/>
                <a:latin typeface="Franklin Gothic Demi" pitchFamily="34" charset="0"/>
                <a:ea typeface="+mj-ea"/>
                <a:cs typeface="+mj-cs"/>
              </a:rPr>
            </a:br>
            <a:r>
              <a:rPr lang="en-US" sz="14400" kern="0" dirty="0">
                <a:solidFill>
                  <a:schemeClr val="bg1"/>
                </a:solidFill>
                <a:latin typeface="Franklin Gothic Demi" pitchFamily="34" charset="0"/>
                <a:ea typeface="+mj-ea"/>
                <a:cs typeface="+mj-cs"/>
              </a:rPr>
              <a:t>Contact Information</a:t>
            </a:r>
            <a:r>
              <a:rPr kumimoji="0" lang="en-US" sz="14400" b="0" i="0" u="none" strike="noStrike" kern="0" cap="none" spc="0" normalizeH="0" baseline="0" noProof="0" dirty="0">
                <a:ln>
                  <a:noFill/>
                </a:ln>
                <a:solidFill>
                  <a:schemeClr val="bg1"/>
                </a:solidFill>
                <a:effectLst/>
                <a:uLnTx/>
                <a:uFillTx/>
                <a:latin typeface="Franklin Gothic Demi" pitchFamily="34" charset="0"/>
                <a:ea typeface="+mj-ea"/>
                <a:cs typeface="+mj-cs"/>
              </a:rPr>
              <a:t/>
            </a:r>
            <a:br>
              <a:rPr kumimoji="0" lang="en-US" sz="14400" b="0" i="0" u="none" strike="noStrike" kern="0" cap="none" spc="0" normalizeH="0" baseline="0" noProof="0" dirty="0">
                <a:ln>
                  <a:noFill/>
                </a:ln>
                <a:solidFill>
                  <a:schemeClr val="bg1"/>
                </a:solidFill>
                <a:effectLst/>
                <a:uLnTx/>
                <a:uFillTx/>
                <a:latin typeface="Franklin Gothic Demi" pitchFamily="34" charset="0"/>
                <a:ea typeface="+mj-ea"/>
                <a:cs typeface="+mj-cs"/>
              </a:rPr>
            </a:br>
            <a:endParaRPr kumimoji="0" lang="en-US" sz="14400" b="0" i="0" u="none" strike="noStrike" kern="0" cap="none" spc="0" normalizeH="0" baseline="0" noProof="0" dirty="0">
              <a:ln>
                <a:noFill/>
              </a:ln>
              <a:solidFill>
                <a:schemeClr val="bg1"/>
              </a:solidFill>
              <a:effectLst/>
              <a:uLnTx/>
              <a:uFillTx/>
              <a:latin typeface="Franklin Gothic Demi" pitchFamily="34" charset="0"/>
              <a:ea typeface="+mj-ea"/>
              <a:cs typeface="+mj-cs"/>
            </a:endParaRPr>
          </a:p>
        </p:txBody>
      </p:sp>
      <p:pic>
        <p:nvPicPr>
          <p:cNvPr id="14" name="Picture 2" descr="North Georgia Water Resources Partnership Logo"/>
          <p:cNvPicPr>
            <a:picLocks noChangeAspect="1" noChangeArrowheads="1"/>
          </p:cNvPicPr>
          <p:nvPr/>
        </p:nvPicPr>
        <p:blipFill>
          <a:blip r:embed="rId4" cstate="print"/>
          <a:srcRect/>
          <a:stretch>
            <a:fillRect/>
          </a:stretch>
        </p:blipFill>
        <p:spPr bwMode="auto">
          <a:xfrm>
            <a:off x="5562600" y="4473029"/>
            <a:ext cx="1752600" cy="1690104"/>
          </a:xfrm>
          <a:prstGeom prst="rect">
            <a:avLst/>
          </a:prstGeom>
          <a:noFill/>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0" y="5029200"/>
            <a:ext cx="2743200" cy="5791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Nutrient Permit Issues in the Coosa Background</a:t>
            </a:r>
          </a:p>
        </p:txBody>
      </p:sp>
      <p:sp>
        <p:nvSpPr>
          <p:cNvPr id="4" name="Slide Number Placeholder 3"/>
          <p:cNvSpPr>
            <a:spLocks noGrp="1"/>
          </p:cNvSpPr>
          <p:nvPr>
            <p:ph type="sldNum" sz="quarter" idx="4"/>
          </p:nvPr>
        </p:nvSpPr>
        <p:spPr>
          <a:xfrm>
            <a:off x="4800600" y="6515100"/>
            <a:ext cx="381000" cy="228600"/>
          </a:xfrm>
        </p:spPr>
        <p:txBody>
          <a:bodyPr/>
          <a:lstStyle/>
          <a:p>
            <a:fld id="{3D1CD29B-B1E5-4FD0-BBF0-CA9868FD6C02}" type="slidenum">
              <a:rPr lang="en-US" smtClean="0"/>
              <a:pPr/>
              <a:t>3</a:t>
            </a:fld>
            <a:endParaRPr lang="en-US" dirty="0"/>
          </a:p>
        </p:txBody>
      </p:sp>
      <p:sp>
        <p:nvSpPr>
          <p:cNvPr id="5" name="TextBox 4"/>
          <p:cNvSpPr txBox="1"/>
          <p:nvPr/>
        </p:nvSpPr>
        <p:spPr>
          <a:xfrm>
            <a:off x="304800" y="1285875"/>
            <a:ext cx="3124199" cy="800219"/>
          </a:xfrm>
          <a:prstGeom prst="rect">
            <a:avLst/>
          </a:prstGeom>
          <a:noFill/>
        </p:spPr>
        <p:txBody>
          <a:bodyPr wrap="square" rtlCol="0">
            <a:spAutoFit/>
          </a:bodyPr>
          <a:lstStyle/>
          <a:p>
            <a:endParaRPr lang="en-US" sz="2800" dirty="0"/>
          </a:p>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3365" y="1295400"/>
            <a:ext cx="420732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3"/>
          <p:cNvGraphicFramePr>
            <a:graphicFrameLocks/>
          </p:cNvGraphicFramePr>
          <p:nvPr>
            <p:extLst/>
          </p:nvPr>
        </p:nvGraphicFramePr>
        <p:xfrm>
          <a:off x="-609600" y="1733728"/>
          <a:ext cx="5410200" cy="3391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1143663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533400"/>
            <a:ext cx="8915400" cy="1085441"/>
          </a:xfrm>
        </p:spPr>
        <p:txBody>
          <a:bodyPr>
            <a:normAutofit fontScale="92500" lnSpcReduction="20000"/>
          </a:bodyPr>
          <a:lstStyle/>
          <a:p>
            <a:r>
              <a:rPr lang="en-US" sz="4100" dirty="0"/>
              <a:t>Nutrient Trading Background </a:t>
            </a:r>
          </a:p>
          <a:p>
            <a:r>
              <a:rPr lang="en-US" sz="2800" dirty="0"/>
              <a:t>Why Poultry Litter Export?</a:t>
            </a:r>
            <a:r>
              <a:rPr lang="en-US" dirty="0"/>
              <a:t/>
            </a:r>
            <a:br>
              <a:rPr lang="en-US" dirty="0"/>
            </a:br>
            <a:r>
              <a:rPr lang="en-US" dirty="0"/>
              <a:t>  </a:t>
            </a:r>
          </a:p>
        </p:txBody>
      </p:sp>
      <p:sp>
        <p:nvSpPr>
          <p:cNvPr id="4" name="Footer Placeholder 3"/>
          <p:cNvSpPr>
            <a:spLocks noGrp="1"/>
          </p:cNvSpPr>
          <p:nvPr>
            <p:ph type="ftr" sz="quarter" idx="3"/>
          </p:nvPr>
        </p:nvSpPr>
        <p:spPr/>
        <p:txBody>
          <a:bodyPr/>
          <a:lstStyle/>
          <a:p>
            <a:r>
              <a:rPr lang="en-US"/>
              <a:t>Brown and Caldwell </a:t>
            </a:r>
            <a:endParaRPr lang="en-US" dirty="0"/>
          </a:p>
        </p:txBody>
      </p:sp>
      <p:sp>
        <p:nvSpPr>
          <p:cNvPr id="5" name="Slide Number Placeholder 4"/>
          <p:cNvSpPr>
            <a:spLocks noGrp="1"/>
          </p:cNvSpPr>
          <p:nvPr>
            <p:ph type="sldNum" sz="quarter" idx="4"/>
          </p:nvPr>
        </p:nvSpPr>
        <p:spPr/>
        <p:txBody>
          <a:bodyPr/>
          <a:lstStyle/>
          <a:p>
            <a:fld id="{83D12EE2-0A52-405F-9235-0A5D75AB581D}" type="slidenum">
              <a:rPr lang="en-US" smtClean="0"/>
              <a:pPr/>
              <a:t>4</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18841"/>
            <a:ext cx="7761944" cy="485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9333" b="-9333"/>
          <a:stretch/>
        </p:blipFill>
        <p:spPr>
          <a:xfrm>
            <a:off x="7041992" y="1371600"/>
            <a:ext cx="1715780" cy="3050275"/>
          </a:xfrm>
          <a:prstGeom prst="rect">
            <a:avLst/>
          </a:prstGeom>
        </p:spPr>
      </p:pic>
    </p:spTree>
    <p:extLst>
      <p:ext uri="{BB962C8B-B14F-4D97-AF65-F5344CB8AC3E}">
        <p14:creationId xmlns:p14="http://schemas.microsoft.com/office/powerpoint/2010/main" val="3450466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Pilot Monitoring Project </a:t>
            </a:r>
            <a:br>
              <a:rPr lang="en-US" dirty="0"/>
            </a:br>
            <a:r>
              <a:rPr lang="en-US" sz="2700" dirty="0"/>
              <a:t>Site Evaluation</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5</a:t>
            </a:fld>
            <a:endParaRPr lang="en-US" dirty="0"/>
          </a:p>
        </p:txBody>
      </p:sp>
      <p:pic>
        <p:nvPicPr>
          <p:cNvPr id="1026" name="Picture 2" descr="C:\Users\LHawks\Documents\My Documents\Nutrient Trading\02192016 Schuler Farm\20160219_12182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6646296" y="1845404"/>
            <a:ext cx="2514309" cy="14142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Hawks\Documents\My Documents\Nutrient Trading\02192016 Schuler Farm\20160219_11475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4491377">
            <a:off x="-487263" y="2760248"/>
            <a:ext cx="4876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Hawks\Documents\My Documents\Nutrient Trading\02192016 Schuler Farm\20160219_12302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5400000">
            <a:off x="6427560" y="4573651"/>
            <a:ext cx="2794291" cy="1571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LHawks\Documents\My Documents\Nutrient Trading\021916 Site Visit\Pics 021916\012f18679ee144ee7e5b89525278cc71334b1f0bd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 y="4906129"/>
            <a:ext cx="2441738" cy="183130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LHawks\Documents\My Documents\Nutrient Trading\021916 Site Visit\Pics 021916\012e6740102aec4cd3ce886b0ac5569dd1bb3a747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71800" y="1524000"/>
            <a:ext cx="3230064" cy="2422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Hawks\Documents\My Documents\Nutrient Trading\032916 Schuler Farm\20160329_16003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225800" y="4724400"/>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41996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38691" y="228600"/>
            <a:ext cx="8627090" cy="914400"/>
          </a:xfrm>
        </p:spPr>
        <p:txBody>
          <a:bodyPr>
            <a:normAutofit/>
          </a:bodyPr>
          <a:lstStyle/>
          <a:p>
            <a:r>
              <a:rPr lang="en-US" dirty="0"/>
              <a:t>Pilot Monitoring Project </a:t>
            </a:r>
            <a:br>
              <a:rPr lang="en-US" dirty="0"/>
            </a:br>
            <a:r>
              <a:rPr lang="en-US" sz="2700" dirty="0"/>
              <a:t>Plot Set Up</a:t>
            </a:r>
          </a:p>
        </p:txBody>
      </p:sp>
      <p:sp>
        <p:nvSpPr>
          <p:cNvPr id="9" name="Slide Number Placeholder 8"/>
          <p:cNvSpPr>
            <a:spLocks noGrp="1"/>
          </p:cNvSpPr>
          <p:nvPr>
            <p:ph type="sldNum" sz="quarter" idx="4"/>
          </p:nvPr>
        </p:nvSpPr>
        <p:spPr/>
        <p:txBody>
          <a:bodyPr/>
          <a:lstStyle/>
          <a:p>
            <a:fld id="{83D12EE2-0A52-405F-9235-0A5D75AB581D}" type="slidenum">
              <a:rPr lang="en-US" smtClean="0"/>
              <a:pPr/>
              <a:t>6</a:t>
            </a:fld>
            <a:endParaRPr lang="en-US" dirty="0"/>
          </a:p>
        </p:txBody>
      </p:sp>
      <p:pic>
        <p:nvPicPr>
          <p:cNvPr id="3074" name="Picture 2" descr="C:\Users\LHawks\Documents\My Documents\Nutrient Trading\031516 Plot Setup\IMG_090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1430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Hawks\Documents\My Documents\Nutrient Trading\031516 Plot Setup\IMG_09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030" y="497205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Hawks\Documents\My Documents\Nutrient Trading\031516 Plot Setup\IMG_09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655" y="30480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Hawks\Documents\My Documents\Nutrient Trading\031516 Plot Setup\IMG_0904.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43600" y="11430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LHawks\Documents\My Documents\Nutrient Trading\031516 Plot Setup\IMG_095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76655" y="30480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LHawks\Documents\My Documents\Nutrient Trading\031516 Plot Setup\IMG_095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55" y="11430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LHawks\Documents\My Documents\Nutrient Trading\031516 Plot Setup\IMG_093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276490" y="5026897"/>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LHawks\Documents\My Documents\Nutrient Trading\031516 Plot Setup\IMG_094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43490" y="30480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LHawks\Documents\My Documents\Nutrient Trading\032216 Plot Setup\IMG_0984.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943490" y="4953000"/>
            <a:ext cx="243851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8339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Field Plot Layout</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7</a:t>
            </a:fld>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t="18049" b="-11709"/>
          <a:stretch/>
        </p:blipFill>
        <p:spPr>
          <a:xfrm>
            <a:off x="342900" y="1447800"/>
            <a:ext cx="8153400" cy="5852160"/>
          </a:xfrm>
          <a:prstGeom prst="rect">
            <a:avLst/>
          </a:prstGeom>
        </p:spPr>
      </p:pic>
      <p:sp>
        <p:nvSpPr>
          <p:cNvPr id="6" name="TextBox 5"/>
          <p:cNvSpPr txBox="1"/>
          <p:nvPr/>
        </p:nvSpPr>
        <p:spPr>
          <a:xfrm>
            <a:off x="990600" y="1355651"/>
            <a:ext cx="6858000" cy="923330"/>
          </a:xfrm>
          <a:prstGeom prst="rect">
            <a:avLst/>
          </a:prstGeom>
          <a:solidFill>
            <a:schemeClr val="bg1"/>
          </a:solidFill>
        </p:spPr>
        <p:txBody>
          <a:bodyPr wrap="square" rtlCol="0">
            <a:spAutoFit/>
          </a:bodyPr>
          <a:lstStyle/>
          <a:p>
            <a:r>
              <a:rPr lang="en-US" dirty="0">
                <a:solidFill>
                  <a:schemeClr val="bg1"/>
                </a:solidFill>
              </a:rPr>
              <a:t>SSSSSSS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2396458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Pilot Monitoring Project </a:t>
            </a:r>
            <a:br>
              <a:rPr lang="en-US" dirty="0"/>
            </a:br>
            <a:r>
              <a:rPr lang="en-US" sz="2700" dirty="0"/>
              <a:t>Simulated Rainfall Equipment Set Up</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8</a:t>
            </a:fld>
            <a:endParaRPr lang="en-US" dirty="0"/>
          </a:p>
        </p:txBody>
      </p:sp>
      <p:pic>
        <p:nvPicPr>
          <p:cNvPr id="6" name="Picture 8" descr="C:\Users\LHawks\Documents\My Documents\Nutrient Trading\032216 Plot Setup\FullSizeRender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12954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LHawks\Documents\My Documents\Nutrient Trading\032216 Plot Setup\IMG_097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12954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LHawks\Documents\My Documents\Nutrient Trading\032216 Plot Setup\IMG_099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0" y="1295400"/>
            <a:ext cx="243851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LHawks\Documents\My Documents\Nutrient Trading\032916 Schuler Farm\20160329_133519.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720816" y="3940175"/>
            <a:ext cx="325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LHawks\Documents\My Documents\Nutrient Trading\032916 Schuler Farm\20160329_14483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5400000">
            <a:off x="4679562" y="3940175"/>
            <a:ext cx="325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LHawks\Documents\My Documents\Nutrient Trading\032916 Schuler Farm\20160329_13185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5400000">
            <a:off x="2700189" y="3940175"/>
            <a:ext cx="32512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7398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Pilot Monitoring Project</a:t>
            </a:r>
            <a:br>
              <a:rPr lang="en-US" dirty="0"/>
            </a:br>
            <a:r>
              <a:rPr lang="en-US" sz="2700" dirty="0"/>
              <a:t>Final Set Up</a:t>
            </a:r>
          </a:p>
        </p:txBody>
      </p:sp>
      <p:sp>
        <p:nvSpPr>
          <p:cNvPr id="3" name="Footer Placeholder 2"/>
          <p:cNvSpPr>
            <a:spLocks noGrp="1"/>
          </p:cNvSpPr>
          <p:nvPr>
            <p:ph type="ftr" sz="quarter" idx="3"/>
          </p:nvPr>
        </p:nvSpPr>
        <p:spPr/>
        <p:txBody>
          <a:bodyPr/>
          <a:lstStyle/>
          <a:p>
            <a:r>
              <a:rPr lang="en-US"/>
              <a:t>Brown and Caldwell </a:t>
            </a:r>
            <a:endParaRPr lang="en-US" dirty="0"/>
          </a:p>
        </p:txBody>
      </p:sp>
      <p:sp>
        <p:nvSpPr>
          <p:cNvPr id="4" name="Slide Number Placeholder 3"/>
          <p:cNvSpPr>
            <a:spLocks noGrp="1"/>
          </p:cNvSpPr>
          <p:nvPr>
            <p:ph type="sldNum" sz="quarter" idx="4"/>
          </p:nvPr>
        </p:nvSpPr>
        <p:spPr/>
        <p:txBody>
          <a:bodyPr/>
          <a:lstStyle/>
          <a:p>
            <a:fld id="{83D12EE2-0A52-405F-9235-0A5D75AB581D}" type="slidenum">
              <a:rPr lang="en-US" smtClean="0"/>
              <a:pPr/>
              <a:t>9</a:t>
            </a:fld>
            <a:endParaRPr lang="en-US" dirty="0"/>
          </a:p>
        </p:txBody>
      </p:sp>
      <p:pic>
        <p:nvPicPr>
          <p:cNvPr id="5" name="Picture 11" descr="C:\Users\LHawks\Documents\My Documents\Nutrient Trading\032916 Schuler Farm\20160329_1336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68075" y="4059007"/>
            <a:ext cx="4763815" cy="26796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LHawks\Documents\My Documents\Nutrient Trading\042216 Field Visit\20160422_1430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99533" y="2929467"/>
            <a:ext cx="4334932" cy="2438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LHawks\Documents\My Documents\Nutrient Trading\042216 Field Visit\20160422_14362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91000" y="1218435"/>
            <a:ext cx="4742695" cy="266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7401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Version A Master Purpl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Version A Master Blu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3.xml><?xml version="1.0" encoding="utf-8"?>
<a:theme xmlns:a="http://schemas.openxmlformats.org/drawingml/2006/main" name="Version A Master Green">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4.xml><?xml version="1.0" encoding="utf-8"?>
<a:theme xmlns:a="http://schemas.openxmlformats.org/drawingml/2006/main" name="Version A Master Light Gray">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5.xml><?xml version="1.0" encoding="utf-8"?>
<a:theme xmlns:a="http://schemas.openxmlformats.org/drawingml/2006/main" name="Version A Master Orange">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6.xml><?xml version="1.0" encoding="utf-8"?>
<a:theme xmlns:a="http://schemas.openxmlformats.org/drawingml/2006/main" name="Version A Master Dark Gray">
  <a:themeElements>
    <a:clrScheme name="0 BC SmartArt">
      <a:dk1>
        <a:sysClr val="windowText" lastClr="000000"/>
      </a:dk1>
      <a:lt1>
        <a:sysClr val="window" lastClr="FFFFFF"/>
      </a:lt1>
      <a:dk2>
        <a:srgbClr val="262626"/>
      </a:dk2>
      <a:lt2>
        <a:srgbClr val="FFFFFF"/>
      </a:lt2>
      <a:accent1>
        <a:srgbClr val="009ED1"/>
      </a:accent1>
      <a:accent2>
        <a:srgbClr val="76B043"/>
      </a:accent2>
      <a:accent3>
        <a:srgbClr val="C0CAC7"/>
      </a:accent3>
      <a:accent4>
        <a:srgbClr val="F58220"/>
      </a:accent4>
      <a:accent5>
        <a:srgbClr val="909D93"/>
      </a:accent5>
      <a:accent6>
        <a:srgbClr val="332A86"/>
      </a:accent6>
      <a:hlink>
        <a:srgbClr val="009ED1"/>
      </a:hlink>
      <a:folHlink>
        <a:srgbClr val="009ED1"/>
      </a:folHlink>
    </a:clrScheme>
    <a:fontScheme name="BC PowerPoint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28576A74A3D34CB95779ACBEDAB3D6" ma:contentTypeVersion="1" ma:contentTypeDescription="Create a new document." ma:contentTypeScope="" ma:versionID="a162192b5d6d5e817dacd66087098808">
  <xsd:schema xmlns:xsd="http://www.w3.org/2001/XMLSchema" xmlns:xs="http://www.w3.org/2001/XMLSchema" xmlns:p="http://schemas.microsoft.com/office/2006/metadata/properties" xmlns:ns2="397c1d49-c51c-4243-b9f3-aba9c87bbb73" targetNamespace="http://schemas.microsoft.com/office/2006/metadata/properties" ma:root="true" ma:fieldsID="4591de083f67a7694053f72cd1670a58" ns2:_="">
    <xsd:import namespace="397c1d49-c51c-4243-b9f3-aba9c87bbb7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7c1d49-c51c-4243-b9f3-aba9c87bbb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397c1d49-c51c-4243-b9f3-aba9c87bbb73">Y722YKNTZXEQ-257-126</_dlc_DocId>
    <_dlc_DocIdUrl xmlns="397c1d49-c51c-4243-b9f3-aba9c87bbb73">
      <Url>http://corporate.bc.com/MarketingCentral/thebrandproject/Templates2012/_layouts/DocIdRedir.aspx?ID=Y722YKNTZXEQ-257-126</Url>
      <Description>Y722YKNTZXEQ-257-126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459F52E-735B-4A9D-8739-D82AF981FF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7c1d49-c51c-4243-b9f3-aba9c87bbb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481229-8910-43AA-9A3B-CD7A5608F0B4}">
  <ds:schemaRefs>
    <ds:schemaRef ds:uri="http://schemas.microsoft.com/sharepoint/v3/contenttype/forms"/>
  </ds:schemaRefs>
</ds:datastoreItem>
</file>

<file path=customXml/itemProps3.xml><?xml version="1.0" encoding="utf-8"?>
<ds:datastoreItem xmlns:ds="http://schemas.openxmlformats.org/officeDocument/2006/customXml" ds:itemID="{A5A8770C-6A8E-4C38-8B98-1C3A50E04770}">
  <ds:schemaRefs>
    <ds:schemaRef ds:uri="http://purl.org/dc/terms/"/>
    <ds:schemaRef ds:uri="http://schemas.openxmlformats.org/package/2006/metadata/core-properties"/>
    <ds:schemaRef ds:uri="397c1d49-c51c-4243-b9f3-aba9c87bbb7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BB83E8F2-4F39-401B-A0F8-3CB42D29CED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12901</TotalTime>
  <Words>1454</Words>
  <Application>Microsoft Office PowerPoint</Application>
  <PresentationFormat>On-screen Show (4:3)</PresentationFormat>
  <Paragraphs>165</Paragraphs>
  <Slides>20</Slides>
  <Notes>20</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Version A Master Purple</vt:lpstr>
      <vt:lpstr>Version A Master Blue</vt:lpstr>
      <vt:lpstr>Version A Master Green</vt:lpstr>
      <vt:lpstr>Version A Master Light Gray</vt:lpstr>
      <vt:lpstr>Version A Master Orange</vt:lpstr>
      <vt:lpstr>Version A Master Dark Gray</vt:lpstr>
      <vt:lpstr>Nutrient Permitting – Year 1 Pilot Monitoring Results and Alternative Permitting Strategy </vt:lpstr>
      <vt:lpstr>Today’s Outline</vt:lpstr>
      <vt:lpstr>Nutrient Permit Issues in the Coosa Background</vt:lpstr>
      <vt:lpstr>PowerPoint Presentation</vt:lpstr>
      <vt:lpstr>Pilot Monitoring Project  Site Evaluation</vt:lpstr>
      <vt:lpstr>Pilot Monitoring Project  Plot Set Up</vt:lpstr>
      <vt:lpstr>Field Plot Layout</vt:lpstr>
      <vt:lpstr>Pilot Monitoring Project  Simulated Rainfall Equipment Set Up</vt:lpstr>
      <vt:lpstr>Pilot Monitoring Project Final Set Up</vt:lpstr>
      <vt:lpstr>First Year Results </vt:lpstr>
      <vt:lpstr>Phosphorus in Soil</vt:lpstr>
      <vt:lpstr>Phosphorus Availability</vt:lpstr>
      <vt:lpstr>First Year Results - Soils</vt:lpstr>
      <vt:lpstr>First Year Results - Soils</vt:lpstr>
      <vt:lpstr>First Year Results - Runoff</vt:lpstr>
      <vt:lpstr>Conclusions</vt:lpstr>
      <vt:lpstr>New Seed Grant </vt:lpstr>
      <vt:lpstr>Alternative Nutrient Permitting Strategy</vt:lpstr>
      <vt:lpstr>Alternative Nutrient Permitting Strategy</vt:lpstr>
      <vt:lpstr>Questions?</vt:lpstr>
    </vt:vector>
  </TitlesOfParts>
  <Company>Brown and Caldwell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Bowers, Lisa</dc:creator>
  <dc:description>MS10 BC2013</dc:description>
  <cp:lastModifiedBy>Julie Meadows</cp:lastModifiedBy>
  <cp:revision>137</cp:revision>
  <cp:lastPrinted>2017-04-04T21:47:18Z</cp:lastPrinted>
  <dcterms:created xsi:type="dcterms:W3CDTF">2010-06-15T17:12:14Z</dcterms:created>
  <dcterms:modified xsi:type="dcterms:W3CDTF">2017-05-03T18:41:16Z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0x010100CB28576A74A3D34CB95779ACBEDAB3D6</vt:lpwstr>
  </property>
  <property fmtid="{D5CDD505-2E9C-101B-9397-08002B2CF9AE}" pid="3" name="_dlc_DocIdItemGuid">
    <vt:lpwstr>4cc4b854-4c2c-4263-9116-2f596d756345</vt:lpwstr>
  </property>
</Properties>
</file>