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6" r:id="rId2"/>
    <p:sldId id="294" r:id="rId3"/>
    <p:sldId id="280" r:id="rId4"/>
    <p:sldId id="281" r:id="rId5"/>
    <p:sldId id="298" r:id="rId6"/>
    <p:sldId id="277" r:id="rId7"/>
    <p:sldId id="299" r:id="rId8"/>
    <p:sldId id="286" r:id="rId9"/>
    <p:sldId id="306" r:id="rId10"/>
    <p:sldId id="308" r:id="rId11"/>
    <p:sldId id="300" r:id="rId12"/>
    <p:sldId id="302" r:id="rId13"/>
    <p:sldId id="274" r:id="rId14"/>
    <p:sldId id="263" r:id="rId15"/>
    <p:sldId id="267" r:id="rId16"/>
    <p:sldId id="265" r:id="rId17"/>
    <p:sldId id="266" r:id="rId18"/>
    <p:sldId id="305" r:id="rId19"/>
    <p:sldId id="275" r:id="rId20"/>
    <p:sldId id="303" r:id="rId21"/>
    <p:sldId id="304" r:id="rId22"/>
    <p:sldId id="282" r:id="rId23"/>
  </p:sldIdLst>
  <p:sldSz cx="9144000" cy="6858000" type="screen4x3"/>
  <p:notesSz cx="7077075" cy="9051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4660"/>
  </p:normalViewPr>
  <p:slideViewPr>
    <p:cSldViewPr>
      <p:cViewPr varScale="1">
        <p:scale>
          <a:sx n="74" d="100"/>
          <a:sy n="74" d="100"/>
        </p:scale>
        <p:origin x="-3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1700"/>
            </a:pPr>
            <a:r>
              <a:rPr lang="en-US" sz="1700" dirty="0" smtClean="0"/>
              <a:t>10-YEAR CAGR              </a:t>
            </a:r>
            <a:endParaRPr lang="en-US" sz="1700" dirty="0"/>
          </a:p>
        </c:rich>
      </c:tx>
      <c:layout>
        <c:manualLayout>
          <c:xMode val="edge"/>
          <c:yMode val="edge"/>
          <c:x val="0.28170968264686547"/>
          <c:y val="2.4216072646913923E-2"/>
        </c:manualLayout>
      </c:layout>
      <c:spPr>
        <a:solidFill>
          <a:schemeClr val="tx2">
            <a:lumMod val="90000"/>
            <a:lumOff val="10000"/>
          </a:schemeClr>
        </a:solidFill>
      </c:spPr>
    </c:title>
    <c:plotArea>
      <c:layout>
        <c:manualLayout>
          <c:layoutTarget val="inner"/>
          <c:xMode val="edge"/>
          <c:yMode val="edge"/>
          <c:x val="0.15629810639420733"/>
          <c:y val="9.9817383815834063E-2"/>
          <c:w val="0.76556938976377897"/>
          <c:h val="0.80482282651985526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10-year CAGR</c:v>
                </c:pt>
              </c:strCache>
            </c:strRef>
          </c:tx>
          <c:spPr>
            <a:solidFill>
              <a:srgbClr val="95B3D7"/>
            </a:solidFill>
            <a:effectLst/>
          </c:spPr>
          <c:dPt>
            <c:idx val="0"/>
            <c:spPr>
              <a:solidFill>
                <a:schemeClr val="tx2">
                  <a:lumMod val="90000"/>
                  <a:lumOff val="10000"/>
                </a:schemeClr>
              </a:solidFill>
              <a:effectLst/>
            </c:spPr>
          </c:dPt>
          <c:dPt>
            <c:idx val="7"/>
            <c:spPr>
              <a:solidFill>
                <a:srgbClr val="F07C00"/>
              </a:solidFill>
              <a:effectLst/>
            </c:spPr>
          </c:dPt>
          <c:dLbls>
            <c:dLbl>
              <c:idx val="0"/>
              <c:layout>
                <c:manualLayout>
                  <c:x val="-0.10538822741634292"/>
                  <c:y val="0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bg1"/>
                        </a:solidFill>
                      </a:defRPr>
                    </a:pPr>
                    <a:r>
                      <a:rPr lang="en-US" sz="1600" dirty="0"/>
                      <a:t>1.5%</a:t>
                    </a:r>
                  </a:p>
                </c:rich>
              </c:tx>
              <c:spPr/>
              <c:dLblPos val="outEnd"/>
              <c:showVal val="1"/>
            </c:dLbl>
            <c:dLbl>
              <c:idx val="2"/>
              <c:layout>
                <c:manualLayout>
                  <c:x val="-1.6262478116545669E-2"/>
                  <c:y val="8.6781597511947617E-17"/>
                </c:manualLayout>
              </c:layout>
              <c:dLblPos val="outEnd"/>
              <c:showVal val="1"/>
            </c:dLbl>
            <c:dLbl>
              <c:idx val="6"/>
              <c:layout>
                <c:manualLayout>
                  <c:x val="-0.12844077747228341"/>
                  <c:y val="2.3667981823735406E-3"/>
                </c:manualLayout>
              </c:layout>
              <c:dLblPos val="outEnd"/>
              <c:showVal val="1"/>
            </c:dLbl>
            <c:dLbl>
              <c:idx val="7"/>
              <c:spPr/>
              <c:txPr>
                <a:bodyPr/>
                <a:lstStyle/>
                <a:p>
                  <a:pPr>
                    <a:defRPr b="1">
                      <a:solidFill>
                        <a:schemeClr val="tx2">
                          <a:lumMod val="90000"/>
                          <a:lumOff val="10000"/>
                        </a:schemeClr>
                      </a:solidFill>
                    </a:defRPr>
                  </a:pPr>
                  <a:endParaRPr lang="en-US"/>
                </a:p>
              </c:txPr>
            </c:dLbl>
            <c:dLbl>
              <c:idx val="9"/>
              <c:layout>
                <c:manualLayout>
                  <c:x val="-5.1275227374905164E-3"/>
                  <c:y val="-2.1695399377987172E-17"/>
                </c:manualLayout>
              </c:layout>
              <c:dLblPos val="outEnd"/>
              <c:showVal val="1"/>
            </c:dLbl>
            <c:dLbl>
              <c:idx val="10"/>
              <c:layout>
                <c:manualLayout>
                  <c:x val="-1.047487704509022E-2"/>
                  <c:y val="0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tx2">
                        <a:lumMod val="90000"/>
                        <a:lumOff val="10000"/>
                      </a:schemeClr>
                    </a:solidFill>
                  </a:defRPr>
                </a:pPr>
                <a:endParaRPr lang="en-US"/>
              </a:p>
            </c:txPr>
            <c:dLblPos val="inEnd"/>
            <c:showVal val="1"/>
          </c:dLbls>
          <c:cat>
            <c:strRef>
              <c:f>Sheet1!$A$2:$A$12</c:f>
              <c:strCache>
                <c:ptCount val="11"/>
                <c:pt idx="0">
                  <c:v>Top 10 Total</c:v>
                </c:pt>
                <c:pt idx="1">
                  <c:v>10.  Pt. Everglades </c:v>
                </c:pt>
                <c:pt idx="2">
                  <c:v>9.  Charleston </c:v>
                </c:pt>
                <c:pt idx="3">
                  <c:v>8.  Houston </c:v>
                </c:pt>
                <c:pt idx="4">
                  <c:v>7.  Oakland</c:v>
                </c:pt>
                <c:pt idx="5">
                  <c:v>6.  Virginia </c:v>
                </c:pt>
                <c:pt idx="6">
                  <c:v>5. Seattle/Tacoma</c:v>
                </c:pt>
                <c:pt idx="7">
                  <c:v>4. Savannah </c:v>
                </c:pt>
                <c:pt idx="8">
                  <c:v>3. NY/NJ </c:v>
                </c:pt>
                <c:pt idx="9">
                  <c:v>2. LB </c:v>
                </c:pt>
                <c:pt idx="10">
                  <c:v>1. LA </c:v>
                </c:pt>
              </c:strCache>
            </c:strRef>
          </c:cat>
          <c:val>
            <c:numRef>
              <c:f>Sheet1!$B$2:$B$12</c:f>
              <c:numCache>
                <c:formatCode>0.0%</c:formatCode>
                <c:ptCount val="11"/>
                <c:pt idx="0">
                  <c:v>1.5357383124751095E-2</c:v>
                </c:pt>
                <c:pt idx="1">
                  <c:v>2.6000000000000096E-2</c:v>
                </c:pt>
                <c:pt idx="2">
                  <c:v>-1.0000000000000041E-3</c:v>
                </c:pt>
                <c:pt idx="3">
                  <c:v>3.0000000000000106E-2</c:v>
                </c:pt>
                <c:pt idx="4">
                  <c:v>0</c:v>
                </c:pt>
                <c:pt idx="5">
                  <c:v>2.5000000000000074E-2</c:v>
                </c:pt>
                <c:pt idx="6">
                  <c:v>-1.7361906041213453E-2</c:v>
                </c:pt>
                <c:pt idx="7">
                  <c:v>7.0000000000000034E-2</c:v>
                </c:pt>
                <c:pt idx="8">
                  <c:v>2.9000000000000074E-2</c:v>
                </c:pt>
                <c:pt idx="9">
                  <c:v>7.0000000000000409E-3</c:v>
                </c:pt>
                <c:pt idx="10">
                  <c:v>9.0000000000000357E-3</c:v>
                </c:pt>
              </c:numCache>
            </c:numRef>
          </c:val>
        </c:ser>
        <c:dLbls>
          <c:showVal val="1"/>
        </c:dLbls>
        <c:gapWidth val="22"/>
        <c:overlap val="5"/>
        <c:axId val="64272640"/>
        <c:axId val="65605632"/>
      </c:barChart>
      <c:catAx>
        <c:axId val="64272640"/>
        <c:scaling>
          <c:orientation val="minMax"/>
        </c:scaling>
        <c:delete val="1"/>
        <c:axPos val="l"/>
        <c:majorTickMark val="none"/>
        <c:tickLblPos val="none"/>
        <c:crossAx val="65605632"/>
        <c:crosses val="autoZero"/>
        <c:auto val="1"/>
        <c:lblAlgn val="ctr"/>
        <c:lblOffset val="0"/>
      </c:catAx>
      <c:valAx>
        <c:axId val="65605632"/>
        <c:scaling>
          <c:orientation val="minMax"/>
          <c:max val="0.1000000000000002"/>
          <c:min val="-2.0000000000000052E-2"/>
        </c:scaling>
        <c:delete val="1"/>
        <c:axPos val="b"/>
        <c:numFmt formatCode="0%" sourceLinked="0"/>
        <c:majorTickMark val="in"/>
        <c:minorTickMark val="in"/>
        <c:tickLblPos val="none"/>
        <c:crossAx val="64272640"/>
        <c:crosses val="autoZero"/>
        <c:crossBetween val="between"/>
        <c:majorUnit val="2.0000000000000052E-2"/>
        <c:minorUnit val="2.0000000000000052E-2"/>
      </c:valAx>
      <c:spPr>
        <a:noFill/>
        <a:ln w="25400">
          <a:noFill/>
        </a:ln>
      </c:spPr>
    </c:plotArea>
    <c:plotVisOnly val="1"/>
    <c:dispBlanksAs val="gap"/>
  </c:chart>
  <c:spPr>
    <a:scene3d>
      <a:camera prst="orthographicFront"/>
      <a:lightRig rig="threePt" dir="t"/>
    </a:scene3d>
    <a:sp3d>
      <a:bevelB/>
    </a:sp3d>
  </c:spPr>
  <c:txPr>
    <a:bodyPr/>
    <a:lstStyle/>
    <a:p>
      <a:pPr>
        <a:defRPr sz="1700">
          <a:solidFill>
            <a:schemeClr val="bg1"/>
          </a:solidFill>
          <a:latin typeface="+mj-lt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52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524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89F56-22B9-49BF-80BF-3687F31FD052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97900"/>
            <a:ext cx="3067050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597900"/>
            <a:ext cx="3067050" cy="4524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FD8FC-5F64-4071-9C97-13B00C1B467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8A1F9-3563-46A1-9E60-7598D6BF9B1D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6350" y="67945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99665"/>
            <a:ext cx="5661660" cy="4073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97758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597758"/>
            <a:ext cx="3066733" cy="4525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2CB21-6CFB-4B26-8A77-0F0CAEF15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AF19C-671D-8749-B307-B83077AE782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5655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6350" y="679450"/>
            <a:ext cx="4524375" cy="3394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AF19C-671D-8749-B307-B83077AE782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655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6350" y="679450"/>
            <a:ext cx="4524375" cy="3394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AF19C-671D-8749-B307-B83077AE782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655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6350" y="679450"/>
            <a:ext cx="4524375" cy="3394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AF19C-671D-8749-B307-B83077AE7825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65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6350" y="679450"/>
            <a:ext cx="4524375" cy="3394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AF19C-671D-8749-B307-B83077AE782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5655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AF19C-671D-8749-B307-B83077AE782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5655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AF19C-671D-8749-B307-B83077AE782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E181B-9079-45EA-86AD-72402228C74B}" type="datetimeFigureOut">
              <a:rPr lang="en-US" smtClean="0"/>
              <a:pPr/>
              <a:t>4/30/2017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16BFB-4D7D-49AC-9423-6A6CEB823D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334000"/>
            <a:ext cx="876300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endParaRPr lang="en-US" sz="3200" b="1" dirty="0" smtClean="0">
              <a:solidFill>
                <a:srgbClr val="10253F"/>
              </a:solidFill>
              <a:latin typeface="Calibri"/>
              <a:cs typeface="Calibri"/>
            </a:endParaRPr>
          </a:p>
          <a:p>
            <a:pPr algn="ctr">
              <a:lnSpc>
                <a:spcPts val="2000"/>
              </a:lnSpc>
            </a:pPr>
            <a:r>
              <a:rPr lang="en-US" sz="3200" b="1" dirty="0" smtClean="0">
                <a:solidFill>
                  <a:srgbClr val="10253F"/>
                </a:solidFill>
                <a:latin typeface="Calibri"/>
                <a:cs typeface="Calibri"/>
              </a:rPr>
              <a:t>North Georgia Water Resources Partnership</a:t>
            </a:r>
          </a:p>
          <a:p>
            <a:pPr>
              <a:lnSpc>
                <a:spcPts val="2000"/>
              </a:lnSpc>
            </a:pPr>
            <a:r>
              <a:rPr lang="en-US" sz="3200" b="1" i="1" dirty="0" smtClean="0">
                <a:solidFill>
                  <a:srgbClr val="10253F"/>
                </a:solidFill>
                <a:latin typeface="Calibri"/>
                <a:cs typeface="Calibri"/>
              </a:rPr>
              <a:t>	</a:t>
            </a:r>
          </a:p>
          <a:p>
            <a:pPr>
              <a:lnSpc>
                <a:spcPts val="2000"/>
              </a:lnSpc>
            </a:pPr>
            <a:r>
              <a:rPr lang="en-US" sz="2000" i="1" dirty="0" smtClean="0">
                <a:solidFill>
                  <a:srgbClr val="10253F"/>
                </a:solidFill>
                <a:latin typeface="Calibri"/>
                <a:cs typeface="Calibri"/>
              </a:rPr>
              <a:t>May 2017</a:t>
            </a:r>
            <a:endParaRPr lang="en-US" sz="2000" i="1" dirty="0">
              <a:solidFill>
                <a:srgbClr val="10253F"/>
              </a:solidFill>
              <a:latin typeface="Calibri"/>
              <a:cs typeface="Calibri"/>
            </a:endParaRPr>
          </a:p>
        </p:txBody>
      </p:sp>
      <p:pic>
        <p:nvPicPr>
          <p:cNvPr id="7" name="Picture 2" descr="O:\2015\Panoramics RM approved\Container Pano_July 17, 2015--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59547" y="366185"/>
            <a:ext cx="7031257" cy="4687505"/>
          </a:xfrm>
          <a:prstGeom prst="rect">
            <a:avLst/>
          </a:prstGeom>
          <a:noFill/>
        </p:spPr>
      </p:pic>
      <p:pic>
        <p:nvPicPr>
          <p:cNvPr id="5" name="Picture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0"/>
            <a:ext cx="1339850" cy="146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425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Freight Mobility - Truck</a:t>
            </a:r>
            <a:endParaRPr lang="en-US" sz="3600" dirty="0"/>
          </a:p>
        </p:txBody>
      </p:sp>
      <p:pic>
        <p:nvPicPr>
          <p:cNvPr id="6" name="Content Placeholder 5" descr="GPA+Garden+City+Terminal,+Port+of+Savannah+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52600"/>
            <a:ext cx="5029200" cy="41148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600201"/>
            <a:ext cx="2971800" cy="441960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4 Truck  Gates</a:t>
            </a:r>
          </a:p>
          <a:p>
            <a:r>
              <a:rPr lang="en-US" sz="2200" dirty="0" smtClean="0"/>
              <a:t>48 Inspection Lanes</a:t>
            </a:r>
          </a:p>
          <a:p>
            <a:r>
              <a:rPr lang="en-US" sz="2200" dirty="0" smtClean="0"/>
              <a:t>Weekly Volume 48,820 trucks</a:t>
            </a:r>
          </a:p>
          <a:p>
            <a:r>
              <a:rPr lang="en-US" sz="2200" b="1" dirty="0" smtClean="0"/>
              <a:t>Weekday Average 9,800</a:t>
            </a:r>
          </a:p>
          <a:p>
            <a:r>
              <a:rPr lang="en-US" sz="2200" dirty="0" smtClean="0"/>
              <a:t> Record Day 11,277</a:t>
            </a:r>
          </a:p>
          <a:p>
            <a:r>
              <a:rPr lang="en-US" sz="2200" dirty="0" smtClean="0"/>
              <a:t>Open Monday through Saturday</a:t>
            </a:r>
            <a:endParaRPr lang="en-US" sz="2200" dirty="0"/>
          </a:p>
        </p:txBody>
      </p:sp>
      <p:pic>
        <p:nvPicPr>
          <p:cNvPr id="5" name="Picture Placeholder 4" descr="GPA_Tag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" r="624"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/>
          <p:cNvSpPr txBox="1">
            <a:spLocks/>
          </p:cNvSpPr>
          <p:nvPr/>
        </p:nvSpPr>
        <p:spPr>
          <a:xfrm>
            <a:off x="295764" y="1456812"/>
            <a:ext cx="6938516" cy="84319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>
              <a:lnSpc>
                <a:spcPct val="120000"/>
              </a:lnSpc>
              <a:buSzPct val="80000"/>
              <a:defRPr/>
            </a:pPr>
            <a:endParaRPr lang="en-US" dirty="0" smtClean="0">
              <a:solidFill>
                <a:srgbClr val="000100"/>
              </a:solidFill>
            </a:endParaRPr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0" y="2290575"/>
            <a:ext cx="6938516" cy="84319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457200">
              <a:lnSpc>
                <a:spcPct val="120000"/>
              </a:lnSpc>
              <a:spcBef>
                <a:spcPts val="1000"/>
              </a:spcBef>
              <a:buSzPct val="80000"/>
              <a:defRPr/>
            </a:pPr>
            <a:endParaRPr lang="en-US" dirty="0" smtClean="0">
              <a:solidFill>
                <a:srgbClr val="000100"/>
              </a:solidFill>
            </a:endParaRPr>
          </a:p>
        </p:txBody>
      </p:sp>
      <p:pic>
        <p:nvPicPr>
          <p:cNvPr id="23" name="Picture Placeholder 9" descr="GPA_Tag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  <a:effectLst/>
        </p:spPr>
      </p:pic>
      <p:pic>
        <p:nvPicPr>
          <p:cNvPr id="9" name="Picture 8" descr="ChathamRail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634" y="1981201"/>
            <a:ext cx="3634732" cy="243839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4648200"/>
            <a:ext cx="4159306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00100"/>
                </a:solidFill>
              </a:rPr>
              <a:t>CHATHAM ICTF</a:t>
            </a:r>
            <a:endParaRPr lang="en-US" sz="2400" dirty="0">
              <a:solidFill>
                <a:srgbClr val="0001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2880" y="5105401"/>
            <a:ext cx="3931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defTabSz="457200">
              <a:buFont typeface="Arial"/>
              <a:buChar char="•"/>
            </a:pPr>
            <a:r>
              <a:rPr lang="en-US" sz="2000" dirty="0" smtClean="0">
                <a:solidFill>
                  <a:srgbClr val="000100"/>
                </a:solidFill>
              </a:rPr>
              <a:t>CSX</a:t>
            </a:r>
          </a:p>
          <a:p>
            <a:pPr marL="227013" indent="-227013" defTabSz="457200">
              <a:buFont typeface="Arial"/>
              <a:buChar char="•"/>
            </a:pPr>
            <a:r>
              <a:rPr lang="en-US" sz="2000" dirty="0" smtClean="0">
                <a:solidFill>
                  <a:srgbClr val="000100"/>
                </a:solidFill>
              </a:rPr>
              <a:t>Working Tracks 6,300 ft</a:t>
            </a:r>
          </a:p>
          <a:p>
            <a:pPr marL="227013" indent="-227013" defTabSz="457200">
              <a:buFont typeface="Arial"/>
              <a:buChar char="•"/>
            </a:pPr>
            <a:r>
              <a:rPr lang="en-US" sz="2000" dirty="0" smtClean="0">
                <a:solidFill>
                  <a:srgbClr val="000100"/>
                </a:solidFill>
              </a:rPr>
              <a:t>Storage 11,615 ft</a:t>
            </a:r>
          </a:p>
          <a:p>
            <a:pPr marL="227013" indent="-227013" defTabSz="457200">
              <a:buFont typeface="Arial"/>
              <a:buChar char="•"/>
            </a:pPr>
            <a:r>
              <a:rPr lang="en-US" sz="2000" b="1" dirty="0" smtClean="0">
                <a:solidFill>
                  <a:srgbClr val="000100"/>
                </a:solidFill>
              </a:rPr>
              <a:t>Total Rail Daily Average YTD 1,410</a:t>
            </a:r>
          </a:p>
          <a:p>
            <a:pPr marL="227013" indent="-227013" defTabSz="457200"/>
            <a:endParaRPr lang="en-US" sz="1200" dirty="0">
              <a:solidFill>
                <a:srgbClr val="000100"/>
              </a:solidFill>
            </a:endParaRPr>
          </a:p>
        </p:txBody>
      </p:sp>
      <p:pic>
        <p:nvPicPr>
          <p:cNvPr id="20" name="Picture 10" descr="mas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42659" y="1981200"/>
            <a:ext cx="3630681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4800600" y="4648200"/>
            <a:ext cx="4368495" cy="75650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00100"/>
                </a:solidFill>
              </a:rPr>
              <a:t>MASON ICTF</a:t>
            </a:r>
            <a:endParaRPr lang="en-US" sz="2400" dirty="0">
              <a:solidFill>
                <a:srgbClr val="0001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56250" y="5105400"/>
            <a:ext cx="3854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 defTabSz="457200">
              <a:buFont typeface="Arial"/>
              <a:buChar char="•"/>
            </a:pPr>
            <a:r>
              <a:rPr lang="en-US" sz="2000" dirty="0" smtClean="0">
                <a:solidFill>
                  <a:srgbClr val="000100"/>
                </a:solidFill>
              </a:rPr>
              <a:t>Norfolk Southern </a:t>
            </a:r>
          </a:p>
          <a:p>
            <a:pPr marL="227013" indent="-227013" defTabSz="457200">
              <a:buFont typeface="Arial"/>
              <a:buChar char="•"/>
            </a:pPr>
            <a:r>
              <a:rPr lang="en-US" sz="2000" dirty="0" smtClean="0">
                <a:solidFill>
                  <a:srgbClr val="000100"/>
                </a:solidFill>
              </a:rPr>
              <a:t>Working Tracks 14,000 ft</a:t>
            </a:r>
          </a:p>
          <a:p>
            <a:pPr marL="227013" indent="-227013" defTabSz="457200">
              <a:buFont typeface="Arial"/>
              <a:buChar char="•"/>
            </a:pPr>
            <a:r>
              <a:rPr lang="en-US" sz="2000" dirty="0" smtClean="0">
                <a:solidFill>
                  <a:srgbClr val="000100"/>
                </a:solidFill>
              </a:rPr>
              <a:t>Storage 8,000 ft</a:t>
            </a:r>
          </a:p>
          <a:p>
            <a:pPr marL="227013" indent="-227013" defTabSz="457200">
              <a:buFont typeface="Arial"/>
              <a:buChar char="•"/>
            </a:pPr>
            <a:r>
              <a:rPr lang="en-US" sz="2000" b="1" dirty="0" smtClean="0">
                <a:solidFill>
                  <a:srgbClr val="000100"/>
                </a:solidFill>
              </a:rPr>
              <a:t>Total Rail Lifts YTD 282,139</a:t>
            </a:r>
            <a:endParaRPr lang="en-US" sz="2000" b="1" dirty="0">
              <a:solidFill>
                <a:srgbClr val="000100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1000" y="381000"/>
            <a:ext cx="6995160" cy="11430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rgbClr val="000000"/>
                </a:solidFill>
              </a:rPr>
              <a:t>Freight Mobility – Rail </a:t>
            </a:r>
          </a:p>
        </p:txBody>
      </p:sp>
    </p:spTree>
    <p:extLst>
      <p:ext uri="{BB962C8B-B14F-4D97-AF65-F5344CB8AC3E}">
        <p14:creationId xmlns="" xmlns:p14="http://schemas.microsoft.com/office/powerpoint/2010/main" val="3307747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57201"/>
            <a:ext cx="8441120" cy="914399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International Multimodal Connector</a:t>
            </a:r>
            <a:endParaRPr lang="en-US" sz="3600" dirty="0"/>
          </a:p>
        </p:txBody>
      </p:sp>
      <p:sp>
        <p:nvSpPr>
          <p:cNvPr id="11" name="Subtitle 6"/>
          <p:cNvSpPr>
            <a:spLocks noGrp="1"/>
          </p:cNvSpPr>
          <p:nvPr>
            <p:ph type="subTitle" idx="4294967295"/>
          </p:nvPr>
        </p:nvSpPr>
        <p:spPr>
          <a:xfrm>
            <a:off x="365760" y="5715000"/>
            <a:ext cx="8380465" cy="860425"/>
          </a:xfrm>
        </p:spPr>
        <p:txBody>
          <a:bodyPr>
            <a:noAutofit/>
          </a:bodyPr>
          <a:lstStyle/>
          <a:p>
            <a:pPr lvl="1">
              <a:buNone/>
            </a:pPr>
            <a:r>
              <a:rPr lang="en-US" sz="1200" dirty="0" smtClean="0">
                <a:cs typeface="Helvetica"/>
              </a:rPr>
              <a:t>         A  $128 million project to increase rail capacity at the Port of Savannah, expected to take four years to complete, for which GPA received a $44 million </a:t>
            </a:r>
            <a:r>
              <a:rPr lang="en-US" sz="1200" dirty="0" smtClean="0"/>
              <a:t>Fixing America's Surface Transportation (</a:t>
            </a:r>
            <a:r>
              <a:rPr lang="en-US" sz="1200" dirty="0" smtClean="0">
                <a:cs typeface="Helvetica"/>
              </a:rPr>
              <a:t>FAST) grant from the U.S. Department of Transportation</a:t>
            </a:r>
            <a:endParaRPr lang="en-US" sz="1200" dirty="0"/>
          </a:p>
        </p:txBody>
      </p:sp>
      <p:pic>
        <p:nvPicPr>
          <p:cNvPr id="12" name="Picture 11" descr="GPA Port of Savannah FASTLANE 2016 Grant Application_Appendix-A_Page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447800"/>
            <a:ext cx="7831520" cy="4191000"/>
          </a:xfrm>
          <a:prstGeom prst="rect">
            <a:avLst/>
          </a:prstGeom>
        </p:spPr>
      </p:pic>
      <p:pic>
        <p:nvPicPr>
          <p:cNvPr id="6" name="Picture Placeholder 4" descr="GPA_Tag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" r="624"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8841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143000"/>
            <a:ext cx="8991600" cy="510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50" y="-1588"/>
            <a:ext cx="1339850" cy="146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00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81000" y="1524000"/>
            <a:ext cx="838200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150" y="-1586"/>
            <a:ext cx="1339850" cy="1462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623246"/>
            <a:ext cx="3962400" cy="477755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304800" y="914400"/>
            <a:ext cx="8839200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Network Georgia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- 10 Year Strategy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9600" y="1524000"/>
            <a:ext cx="446065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lvl="1" indent="-274320">
              <a:buAutoNum type="arabicPeriod"/>
            </a:pPr>
            <a:r>
              <a:rPr lang="en-US" dirty="0" smtClean="0"/>
              <a:t>SW Georgia – Cordele</a:t>
            </a:r>
          </a:p>
          <a:p>
            <a:pPr marL="274320" lvl="2"/>
            <a:endParaRPr lang="en-US" sz="1400" dirty="0" smtClean="0"/>
          </a:p>
          <a:p>
            <a:pPr marL="274320" lvl="2"/>
            <a:r>
              <a:rPr lang="en-US" sz="1400" dirty="0" smtClean="0"/>
              <a:t>Rail CY site.  Established with CIS. Empty ocean         containers supplied to move exports via GPA from Georgia, Alabama &amp; Florida panhandle</a:t>
            </a:r>
          </a:p>
          <a:p>
            <a:pPr marL="365760" lvl="1" indent="-274320">
              <a:lnSpc>
                <a:spcPct val="150000"/>
              </a:lnSpc>
              <a:buAutoNum type="arabicPeriod" startAt="2"/>
            </a:pPr>
            <a:r>
              <a:rPr lang="en-US" dirty="0" smtClean="0"/>
              <a:t>NW Georgia  - Appalachian Regional Port</a:t>
            </a:r>
          </a:p>
          <a:p>
            <a:pPr marL="365760" lvl="1" indent="-274320">
              <a:lnSpc>
                <a:spcPct val="150000"/>
              </a:lnSpc>
            </a:pPr>
            <a:r>
              <a:rPr lang="en-US" sz="1400" dirty="0" smtClean="0"/>
              <a:t>     April 2018 - October 2018</a:t>
            </a:r>
            <a:endParaRPr lang="en-US" dirty="0" smtClean="0"/>
          </a:p>
          <a:p>
            <a:pPr marL="365760" lvl="1" indent="-274320">
              <a:lnSpc>
                <a:spcPct val="150000"/>
              </a:lnSpc>
              <a:buAutoNum type="arabicPeriod" startAt="3"/>
            </a:pPr>
            <a:r>
              <a:rPr lang="en-US" dirty="0" smtClean="0"/>
              <a:t>Port Atlanta</a:t>
            </a:r>
          </a:p>
          <a:p>
            <a:pPr marL="274320" lvl="2"/>
            <a:r>
              <a:rPr lang="en-US" sz="1400" dirty="0" smtClean="0"/>
              <a:t>Presently utilizing existing CSX &amp; NS rail intermodal terminals in &amp; around Atlanta</a:t>
            </a:r>
          </a:p>
          <a:p>
            <a:pPr marL="365760" lvl="1" indent="-274320">
              <a:lnSpc>
                <a:spcPct val="150000"/>
              </a:lnSpc>
              <a:buAutoNum type="arabicPeriod" startAt="4"/>
            </a:pPr>
            <a:r>
              <a:rPr lang="en-US" dirty="0" smtClean="0"/>
              <a:t>I-95 Corridor – North</a:t>
            </a:r>
          </a:p>
          <a:p>
            <a:pPr marL="274320" lvl="2"/>
            <a:r>
              <a:rPr lang="en-US" sz="1400" dirty="0" smtClean="0"/>
              <a:t>Next steps under review</a:t>
            </a:r>
          </a:p>
          <a:p>
            <a:pPr marL="365760" lvl="1" indent="-274320">
              <a:lnSpc>
                <a:spcPct val="150000"/>
              </a:lnSpc>
              <a:buAutoNum type="arabicPeriod" startAt="5"/>
            </a:pPr>
            <a:r>
              <a:rPr lang="en-US" dirty="0" smtClean="0"/>
              <a:t>I-95 Corridor – South</a:t>
            </a:r>
          </a:p>
          <a:p>
            <a:pPr marL="274320" lvl="2"/>
            <a:r>
              <a:rPr lang="en-US" sz="1400" dirty="0" smtClean="0"/>
              <a:t>Next steps under review</a:t>
            </a:r>
          </a:p>
          <a:p>
            <a:pPr marL="365760" lvl="1" indent="-274320">
              <a:lnSpc>
                <a:spcPct val="150000"/>
              </a:lnSpc>
              <a:buAutoNum type="arabicPeriod" startAt="6"/>
            </a:pPr>
            <a:r>
              <a:rPr lang="en-US" dirty="0" smtClean="0"/>
              <a:t>Middle Georgia</a:t>
            </a:r>
          </a:p>
          <a:p>
            <a:pPr marL="274320" lvl="2"/>
            <a:r>
              <a:rPr lang="en-US" sz="1400" dirty="0" smtClean="0"/>
              <a:t>Next steps under review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3581400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500" b="1" dirty="0" smtClean="0"/>
              <a:t>Savannah</a:t>
            </a:r>
            <a:endParaRPr lang="en-US" sz="1500" b="1" dirty="0"/>
          </a:p>
        </p:txBody>
      </p:sp>
      <p:sp>
        <p:nvSpPr>
          <p:cNvPr id="19" name="5-Point Star 18"/>
          <p:cNvSpPr/>
          <p:nvPr/>
        </p:nvSpPr>
        <p:spPr>
          <a:xfrm>
            <a:off x="1371600" y="2743200"/>
            <a:ext cx="152400" cy="152400"/>
          </a:xfrm>
          <a:prstGeom prst="star5">
            <a:avLst/>
          </a:prstGeom>
          <a:solidFill>
            <a:srgbClr val="FFC000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1828800" y="3886200"/>
            <a:ext cx="152400" cy="152400"/>
          </a:xfrm>
          <a:prstGeom prst="star5">
            <a:avLst/>
          </a:prstGeom>
          <a:solidFill>
            <a:srgbClr val="FFC000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1371600" y="3505200"/>
            <a:ext cx="152400" cy="152400"/>
          </a:xfrm>
          <a:prstGeom prst="flowChartConnector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lowchart: Connector 21"/>
          <p:cNvSpPr/>
          <p:nvPr/>
        </p:nvSpPr>
        <p:spPr>
          <a:xfrm>
            <a:off x="1676400" y="2971800"/>
            <a:ext cx="152400" cy="152400"/>
          </a:xfrm>
          <a:prstGeom prst="flowChartConnector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owchart: Connector 22"/>
          <p:cNvSpPr/>
          <p:nvPr/>
        </p:nvSpPr>
        <p:spPr>
          <a:xfrm>
            <a:off x="1600200" y="4267200"/>
            <a:ext cx="152400" cy="152400"/>
          </a:xfrm>
          <a:prstGeom prst="flowChartConnector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owchart: Connector 23"/>
          <p:cNvSpPr/>
          <p:nvPr/>
        </p:nvSpPr>
        <p:spPr>
          <a:xfrm>
            <a:off x="2133600" y="4191000"/>
            <a:ext cx="152400" cy="152400"/>
          </a:xfrm>
          <a:prstGeom prst="flowChartConnector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/>
          <p:cNvSpPr/>
          <p:nvPr/>
        </p:nvSpPr>
        <p:spPr>
          <a:xfrm>
            <a:off x="1828800" y="3429000"/>
            <a:ext cx="152400" cy="152400"/>
          </a:xfrm>
          <a:prstGeom prst="flowChartConnector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Connector 25"/>
          <p:cNvSpPr/>
          <p:nvPr/>
        </p:nvSpPr>
        <p:spPr>
          <a:xfrm>
            <a:off x="2286000" y="3124200"/>
            <a:ext cx="152400" cy="152400"/>
          </a:xfrm>
          <a:prstGeom prst="flowChartConnector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008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81000" y="1524000"/>
            <a:ext cx="838200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Picture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150" y="-1586"/>
            <a:ext cx="1339850" cy="1462735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381000" y="685800"/>
            <a:ext cx="8229600" cy="8382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30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sz="30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9436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600" dirty="0" smtClean="0"/>
          </a:p>
          <a:p>
            <a:pPr algn="r"/>
            <a:endParaRPr lang="en-US" sz="3200" dirty="0"/>
          </a:p>
        </p:txBody>
      </p:sp>
      <p:pic>
        <p:nvPicPr>
          <p:cNvPr id="1026" name="Picture 2" descr="C:\Users\jtrent\Desktop\AR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447800"/>
            <a:ext cx="9144000" cy="464820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6200" y="6858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APPALACHIAN REGIONAL PORT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1200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150" y="-1586"/>
            <a:ext cx="1339850" cy="146273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lum bright="21000"/>
          </a:blip>
          <a:srcRect/>
          <a:stretch>
            <a:fillRect/>
          </a:stretch>
        </p:blipFill>
        <p:spPr bwMode="auto">
          <a:xfrm>
            <a:off x="1828800" y="1828800"/>
            <a:ext cx="5486400" cy="43280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203200" dist="38100" dir="13500000" sx="101000" sy="101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76400" y="2819400"/>
            <a:ext cx="434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tx2"/>
                </a:solidFill>
              </a:rPr>
              <a:t>300,000</a:t>
            </a:r>
            <a:r>
              <a:rPr lang="en-US" sz="4400" dirty="0" smtClean="0">
                <a:solidFill>
                  <a:schemeClr val="tx2"/>
                </a:solidFill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International  &amp; Domestic</a:t>
            </a:r>
          </a:p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Loaded Containers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04800" y="533400"/>
            <a:ext cx="8229600" cy="5969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Northwest Georgia Market</a:t>
            </a:r>
            <a:b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Savannah’s Logistics Advantage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08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381000" y="1524000"/>
            <a:ext cx="838200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itle 5"/>
          <p:cNvSpPr txBox="1">
            <a:spLocks/>
          </p:cNvSpPr>
          <p:nvPr/>
        </p:nvSpPr>
        <p:spPr>
          <a:xfrm>
            <a:off x="304800" y="927099"/>
            <a:ext cx="8229600" cy="5969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0000" t="18908" r="3750" b="1667"/>
          <a:stretch>
            <a:fillRect/>
          </a:stretch>
        </p:blipFill>
        <p:spPr bwMode="auto">
          <a:xfrm>
            <a:off x="76200" y="1371600"/>
            <a:ext cx="862645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5-Point Star 9"/>
          <p:cNvSpPr/>
          <p:nvPr/>
        </p:nvSpPr>
        <p:spPr>
          <a:xfrm>
            <a:off x="3810000" y="4648200"/>
            <a:ext cx="152400" cy="152400"/>
          </a:xfrm>
          <a:prstGeom prst="star5">
            <a:avLst/>
          </a:prstGeom>
          <a:solidFill>
            <a:srgbClr val="FFC000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4800" y="1524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Import / Export Customers </a:t>
            </a:r>
          </a:p>
        </p:txBody>
      </p:sp>
      <p:pic>
        <p:nvPicPr>
          <p:cNvPr id="12" name="Picture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150" y="-1586"/>
            <a:ext cx="1339850" cy="14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0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Appalachian Regional Port</a:t>
            </a:r>
            <a:endParaRPr lang="en-US" sz="3600" dirty="0"/>
          </a:p>
        </p:txBody>
      </p:sp>
      <p:pic>
        <p:nvPicPr>
          <p:cNvPr id="6" name="Content Placeholder 5" descr="AppalachianRegPort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47800"/>
            <a:ext cx="6400800" cy="47244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34200" y="2133600"/>
            <a:ext cx="2057400" cy="39925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Dec  ‘17 Hire Staff</a:t>
            </a:r>
          </a:p>
          <a:p>
            <a:r>
              <a:rPr lang="en-US" sz="2000" dirty="0" smtClean="0"/>
              <a:t>Jan ‘18 Equipment Training </a:t>
            </a:r>
            <a:r>
              <a:rPr lang="en-US" sz="2000" dirty="0" err="1" smtClean="0"/>
              <a:t>Sav</a:t>
            </a:r>
            <a:endParaRPr lang="en-US" sz="2000" dirty="0" smtClean="0"/>
          </a:p>
          <a:p>
            <a:r>
              <a:rPr lang="en-US" sz="2000" dirty="0" smtClean="0"/>
              <a:t>Mar ‘18 </a:t>
            </a:r>
            <a:r>
              <a:rPr lang="en-US" sz="2000" dirty="0" err="1" smtClean="0"/>
              <a:t>eRTG</a:t>
            </a:r>
            <a:r>
              <a:rPr lang="en-US" sz="2000" dirty="0" smtClean="0"/>
              <a:t> parts arrive</a:t>
            </a:r>
          </a:p>
          <a:p>
            <a:r>
              <a:rPr lang="en-US" sz="2000" dirty="0" smtClean="0"/>
              <a:t>Jun ‘18 ARP commissioned</a:t>
            </a:r>
          </a:p>
          <a:p>
            <a:r>
              <a:rPr lang="en-US" sz="2000" dirty="0" smtClean="0"/>
              <a:t>Oct ‘18 Operating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150" y="-1586"/>
            <a:ext cx="1339850" cy="14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486400" y="1600200"/>
            <a:ext cx="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itle 5"/>
          <p:cNvSpPr txBox="1">
            <a:spLocks/>
          </p:cNvSpPr>
          <p:nvPr/>
        </p:nvSpPr>
        <p:spPr>
          <a:xfrm>
            <a:off x="609600" y="-228600"/>
            <a:ext cx="5943600" cy="13716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Appalachian Regional Port</a:t>
            </a:r>
            <a:endParaRPr kumimoji="0" lang="en-US" sz="3600" b="0" i="0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8458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50" y="-1588"/>
            <a:ext cx="1339850" cy="14627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2008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dn2.shipspotting.com/photos/middle/2/1/8/119581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81673"/>
            <a:ext cx="9144000" cy="6094653"/>
          </a:xfrm>
          <a:prstGeom prst="rect">
            <a:avLst/>
          </a:prstGeom>
          <a:noFill/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20040" y="304800"/>
            <a:ext cx="6995160" cy="11430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4000" cap="all" dirty="0" smtClean="0">
              <a:solidFill>
                <a:schemeClr val="tx1"/>
              </a:solidFill>
            </a:endParaRPr>
          </a:p>
        </p:txBody>
      </p:sp>
      <p:pic>
        <p:nvPicPr>
          <p:cNvPr id="12" name="Picture Placeholder 4" descr="GPA_Tag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" r="624"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4114800"/>
            <a:ext cx="838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… develop, maintain, and operate ocean and inland ports within Georgia ; foster international trade and new industry for state and local communities ; promote Georgia's agricultural, industrial, and natural resources ; maintain the natural quality of the environment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6873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Appalachian Regional Port </a:t>
            </a:r>
            <a:endParaRPr lang="en-US" sz="3600" dirty="0"/>
          </a:p>
        </p:txBody>
      </p:sp>
      <p:pic>
        <p:nvPicPr>
          <p:cNvPr id="5" name="Content Placeholder 4" descr="C:\Users\cnovack\AppData\Local\Temp\notes725B6C\~b734701.TMP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828800"/>
            <a:ext cx="4038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C:\Users\cnovack\AppData\Local\Temp\notes725B6C\~b027437.TMP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828800"/>
            <a:ext cx="4038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150" y="-1588"/>
            <a:ext cx="1339850" cy="14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Appalachian Regional Port</a:t>
            </a:r>
            <a:endParaRPr lang="en-US" sz="3600" dirty="0"/>
          </a:p>
        </p:txBody>
      </p:sp>
      <p:pic>
        <p:nvPicPr>
          <p:cNvPr id="5" name="Content Placeholder 4" descr="C:\Users\cnovack\AppData\Local\Temp\notes725B6C\~b748016.TMP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288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5" descr="C:\Users\cnovack\AppData\Local\Temp\notes725B6C\~b921572.TMP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150" y="-1588"/>
            <a:ext cx="1339850" cy="146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1828800" y="609600"/>
            <a:ext cx="5486400" cy="4114800"/>
          </a:xfrm>
        </p:spPr>
      </p:sp>
      <p:sp>
        <p:nvSpPr>
          <p:cNvPr id="14" name="Text Placeholder 13"/>
          <p:cNvSpPr>
            <a:spLocks noGrp="1"/>
          </p:cNvSpPr>
          <p:nvPr>
            <p:ph type="body" sz="half" idx="2"/>
          </p:nvPr>
        </p:nvSpPr>
        <p:spPr>
          <a:xfrm>
            <a:off x="1792288" y="5638800"/>
            <a:ext cx="5486400" cy="7620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Thank you</a:t>
            </a:r>
            <a:endParaRPr lang="en-US" sz="4400" dirty="0"/>
          </a:p>
        </p:txBody>
      </p:sp>
      <p:pic>
        <p:nvPicPr>
          <p:cNvPr id="12" name="Picture 11" descr="06.PortFlyOver_SBM_0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1752"/>
            <a:ext cx="7086600" cy="5108448"/>
          </a:xfrm>
          <a:prstGeom prst="rect">
            <a:avLst/>
          </a:prstGeom>
        </p:spPr>
      </p:pic>
      <p:pic>
        <p:nvPicPr>
          <p:cNvPr id="11" name="Picture Placeholder 4" descr="GPA_Tag_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" r="624"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8184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10_17_2013 OT P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94218" y="1752600"/>
            <a:ext cx="2032564" cy="1355043"/>
          </a:xfrm>
          <a:prstGeom prst="rect">
            <a:avLst/>
          </a:prstGeom>
          <a:noFill/>
          <a:ln w="57150" cap="sq">
            <a:solidFill>
              <a:sysClr val="window" lastClr="FFFFFF"/>
            </a:solidFill>
            <a:miter lim="800000"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>
              <a:rot lat="0" lon="0" rev="7200000"/>
            </a:lightRig>
          </a:scene3d>
          <a:sp3d>
            <a:bevelT w="25400" h="19050"/>
          </a:sp3d>
        </p:spPr>
      </p:pic>
      <p:pic>
        <p:nvPicPr>
          <p:cNvPr id="50" name="Picture 49" descr="10_17_2013 GCT P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5065" y="1755648"/>
            <a:ext cx="2030169" cy="1353312"/>
          </a:xfrm>
          <a:prstGeom prst="rect">
            <a:avLst/>
          </a:prstGeom>
          <a:noFill/>
          <a:ln w="57150" cap="sq">
            <a:solidFill>
              <a:sysClr val="window" lastClr="FFFFFF"/>
            </a:solidFill>
            <a:miter lim="800000"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20040" y="304800"/>
            <a:ext cx="6995160" cy="11430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600" b="1" cap="all" dirty="0" smtClean="0">
                <a:solidFill>
                  <a:srgbClr val="000000"/>
                </a:solidFill>
              </a:rPr>
              <a:t>GEORGIA PORTS AUTHORITY </a:t>
            </a:r>
          </a:p>
          <a:p>
            <a:pPr>
              <a:spcBef>
                <a:spcPts val="0"/>
              </a:spcBef>
            </a:pPr>
            <a:r>
              <a:rPr lang="en-US" sz="2400" b="1" cap="all" dirty="0" smtClean="0">
                <a:solidFill>
                  <a:srgbClr val="000000"/>
                </a:solidFill>
              </a:rPr>
              <a:t>MORE DEEPWATER TERMINAL OPTIONS</a:t>
            </a:r>
          </a:p>
        </p:txBody>
      </p:sp>
      <p:pic>
        <p:nvPicPr>
          <p:cNvPr id="12" name="Picture Placeholder 4" descr="GPA_Tag_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" r="624"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301752" y="1463040"/>
            <a:ext cx="6937248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20"/>
          <p:cNvGrpSpPr>
            <a:grpSpLocks noChangeAspect="1"/>
          </p:cNvGrpSpPr>
          <p:nvPr/>
        </p:nvGrpSpPr>
        <p:grpSpPr>
          <a:xfrm>
            <a:off x="4501488" y="4814248"/>
            <a:ext cx="2125772" cy="1295268"/>
            <a:chOff x="-2286000" y="1447800"/>
            <a:chExt cx="3216967" cy="1960879"/>
          </a:xfrm>
        </p:grpSpPr>
        <p:pic>
          <p:nvPicPr>
            <p:cNvPr id="33" name="Picture 32" descr="PPT Map 4.png"/>
            <p:cNvPicPr>
              <a:picLocks noChangeAspect="1"/>
            </p:cNvPicPr>
            <p:nvPr/>
          </p:nvPicPr>
          <p:blipFill>
            <a:blip r:embed="rId5" cstate="print"/>
            <a:srcRect l="-2287"/>
            <a:stretch>
              <a:fillRect/>
            </a:stretch>
          </p:blipFill>
          <p:spPr>
            <a:xfrm>
              <a:off x="-2286000" y="1447800"/>
              <a:ext cx="3216967" cy="1960879"/>
            </a:xfrm>
            <a:prstGeom prst="rect">
              <a:avLst/>
            </a:prstGeom>
            <a:noFill/>
            <a:ln>
              <a:noFill/>
            </a:ln>
            <a:effectLst>
              <a:outerShdw blurRad="139700" dist="101600" dir="2700000" algn="tl" rotWithShape="0">
                <a:prstClr val="black">
                  <a:alpha val="65000"/>
                </a:prstClr>
              </a:outerShdw>
            </a:effectLst>
          </p:spPr>
        </p:pic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296894" y="2830374"/>
              <a:ext cx="47526" cy="47526"/>
            </a:xfrm>
            <a:prstGeom prst="ellipse">
              <a:avLst/>
            </a:prstGeom>
            <a:solidFill>
              <a:srgbClr val="F8981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283192" y="2895600"/>
              <a:ext cx="47526" cy="47526"/>
            </a:xfrm>
            <a:prstGeom prst="ellipse">
              <a:avLst/>
            </a:prstGeom>
            <a:solidFill>
              <a:srgbClr val="F8981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83516" y="2921206"/>
              <a:ext cx="47526" cy="47526"/>
            </a:xfrm>
            <a:prstGeom prst="ellipse">
              <a:avLst/>
            </a:prstGeom>
            <a:solidFill>
              <a:srgbClr val="F8981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83516" y="2816360"/>
              <a:ext cx="47526" cy="47526"/>
            </a:xfrm>
            <a:prstGeom prst="ellipse">
              <a:avLst/>
            </a:prstGeom>
            <a:solidFill>
              <a:srgbClr val="F8981D"/>
            </a:solidFill>
            <a:ln w="9525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9" name="Picture 4" descr="ci_arial_723.jpg"/>
          <p:cNvPicPr>
            <a:picLocks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10800000" flipV="1">
            <a:off x="4618159" y="3276600"/>
            <a:ext cx="1965081" cy="1307592"/>
          </a:xfrm>
          <a:prstGeom prst="rect">
            <a:avLst/>
          </a:prstGeom>
          <a:noFill/>
          <a:ln w="57150" cap="sq">
            <a:solidFill>
              <a:sysClr val="window" lastClr="FFFFFF"/>
            </a:solidFill>
            <a:miter lim="800000"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5" descr="mp_arial_723.jpg"/>
          <p:cNvPicPr>
            <a:picLocks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829806" y="4724400"/>
            <a:ext cx="1961388" cy="1307592"/>
          </a:xfrm>
          <a:prstGeom prst="rect">
            <a:avLst/>
          </a:prstGeom>
          <a:noFill/>
          <a:ln w="57150" cap="sq">
            <a:solidFill>
              <a:sysClr val="window" lastClr="FFFFFF"/>
            </a:solidFill>
            <a:miter lim="800000"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Picture 6" descr="aerial_marineport.jpg"/>
          <p:cNvPicPr>
            <a:picLocks noChangeArrowheads="1"/>
          </p:cNvPicPr>
          <p:nvPr/>
        </p:nvPicPr>
        <p:blipFill>
          <a:blip r:embed="rId8" cstate="print"/>
          <a:srcRect r="7773"/>
          <a:stretch>
            <a:fillRect/>
          </a:stretch>
        </p:blipFill>
        <p:spPr bwMode="auto">
          <a:xfrm>
            <a:off x="6781800" y="3276600"/>
            <a:ext cx="2057400" cy="1307592"/>
          </a:xfrm>
          <a:prstGeom prst="rect">
            <a:avLst/>
          </a:prstGeom>
          <a:noFill/>
          <a:ln w="57150" cap="sq">
            <a:solidFill>
              <a:sysClr val="window" lastClr="FFFFFF"/>
            </a:solidFill>
            <a:miter lim="800000"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 descr="10GA01417_Ecosystem Map_100610_logo (TS 5-17)-01.PNG"/>
          <p:cNvPicPr>
            <a:picLocks noChangeAspect="1"/>
          </p:cNvPicPr>
          <p:nvPr/>
        </p:nvPicPr>
        <p:blipFill>
          <a:blip r:embed="rId9" cstate="print"/>
          <a:srcRect b="24873"/>
          <a:stretch>
            <a:fillRect/>
          </a:stretch>
        </p:blipFill>
        <p:spPr>
          <a:xfrm>
            <a:off x="0" y="838200"/>
            <a:ext cx="5003800" cy="5638800"/>
          </a:xfrm>
          <a:prstGeom prst="rect">
            <a:avLst/>
          </a:prstGeom>
          <a:effectLst/>
        </p:spPr>
      </p:pic>
      <p:sp>
        <p:nvSpPr>
          <p:cNvPr id="44" name="TextBox 43"/>
          <p:cNvSpPr txBox="1"/>
          <p:nvPr/>
        </p:nvSpPr>
        <p:spPr>
          <a:xfrm>
            <a:off x="4114800" y="2209800"/>
            <a:ext cx="2514600" cy="883383"/>
          </a:xfrm>
          <a:prstGeom prst="rect">
            <a:avLst/>
          </a:prstGeom>
          <a:noFill/>
          <a:ln w="1905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92100" indent="-292100" algn="r" defTabSz="457200">
              <a:lnSpc>
                <a:spcPts val="3000"/>
              </a:lnSpc>
              <a:spcBef>
                <a:spcPts val="600"/>
              </a:spcBef>
              <a:buClr>
                <a:srgbClr val="74B2C1"/>
              </a:buClr>
              <a:buSzPct val="80000"/>
            </a:pPr>
            <a:endParaRPr lang="en-US" sz="1400" b="1" dirty="0" smtClean="0">
              <a:solidFill>
                <a:prstClr val="white"/>
              </a:solidFill>
              <a:cs typeface="Arial"/>
            </a:endParaRPr>
          </a:p>
          <a:p>
            <a:pPr marL="292100" indent="-292100" algn="r" defTabSz="457200">
              <a:lnSpc>
                <a:spcPts val="3000"/>
              </a:lnSpc>
              <a:spcBef>
                <a:spcPts val="600"/>
              </a:spcBef>
              <a:buClr>
                <a:srgbClr val="74B2C1"/>
              </a:buClr>
              <a:buSzPct val="80000"/>
            </a:pPr>
            <a:r>
              <a:rPr lang="en-US" sz="1400" b="1" dirty="0" smtClean="0">
                <a:solidFill>
                  <a:prstClr val="white"/>
                </a:solidFill>
                <a:cs typeface="Arial"/>
              </a:rPr>
              <a:t>Garden City Terminal</a:t>
            </a:r>
            <a:endParaRPr lang="en-US" sz="1400" b="1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05264" y="2217760"/>
            <a:ext cx="2514600" cy="883383"/>
          </a:xfrm>
          <a:prstGeom prst="rect">
            <a:avLst/>
          </a:prstGeom>
          <a:noFill/>
          <a:ln w="1905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92100" indent="-292100" algn="r" defTabSz="457200">
              <a:lnSpc>
                <a:spcPts val="3000"/>
              </a:lnSpc>
              <a:spcBef>
                <a:spcPts val="600"/>
              </a:spcBef>
              <a:buClr>
                <a:srgbClr val="74B2C1"/>
              </a:buClr>
              <a:buSzPct val="80000"/>
            </a:pPr>
            <a:endParaRPr lang="en-US" sz="1400" b="1" dirty="0" smtClean="0">
              <a:solidFill>
                <a:prstClr val="white"/>
              </a:solidFill>
              <a:cs typeface="Arial"/>
            </a:endParaRPr>
          </a:p>
          <a:p>
            <a:pPr marL="292100" indent="-292100" algn="r" defTabSz="457200">
              <a:lnSpc>
                <a:spcPts val="3000"/>
              </a:lnSpc>
              <a:spcBef>
                <a:spcPts val="600"/>
              </a:spcBef>
              <a:buClr>
                <a:srgbClr val="74B2C1"/>
              </a:buClr>
              <a:buSzPct val="80000"/>
            </a:pPr>
            <a:r>
              <a:rPr lang="en-US" sz="1400" b="1" dirty="0" smtClean="0">
                <a:solidFill>
                  <a:prstClr val="white"/>
                </a:solidFill>
                <a:cs typeface="Arial"/>
              </a:rPr>
              <a:t>Ocean Terminal</a:t>
            </a:r>
            <a:endParaRPr lang="en-US" sz="1400" b="1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05264" y="3704198"/>
            <a:ext cx="2514600" cy="867802"/>
          </a:xfrm>
          <a:prstGeom prst="rect">
            <a:avLst/>
          </a:prstGeom>
          <a:noFill/>
          <a:ln w="1905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92100" indent="-292100" algn="r" defTabSz="457200">
              <a:lnSpc>
                <a:spcPts val="3000"/>
              </a:lnSpc>
              <a:spcBef>
                <a:spcPts val="600"/>
              </a:spcBef>
              <a:buClr>
                <a:srgbClr val="74B2C1"/>
              </a:buClr>
              <a:buSzPct val="80000"/>
            </a:pPr>
            <a:endParaRPr lang="en-US" sz="1400" b="1" dirty="0" smtClean="0">
              <a:solidFill>
                <a:prstClr val="white"/>
              </a:solidFill>
              <a:cs typeface="Arial"/>
            </a:endParaRPr>
          </a:p>
          <a:p>
            <a:pPr algn="r" defTabSz="457200">
              <a:lnSpc>
                <a:spcPts val="1500"/>
              </a:lnSpc>
              <a:buClr>
                <a:srgbClr val="74B2C1"/>
              </a:buClr>
              <a:buSzPct val="80000"/>
            </a:pPr>
            <a:r>
              <a:rPr lang="en-US" sz="1400" b="1" dirty="0" smtClean="0">
                <a:solidFill>
                  <a:prstClr val="white"/>
                </a:solidFill>
                <a:cs typeface="Arial"/>
              </a:rPr>
              <a:t>East River Terminal / </a:t>
            </a:r>
            <a:br>
              <a:rPr lang="en-US" sz="1400" b="1" dirty="0" smtClean="0">
                <a:solidFill>
                  <a:prstClr val="white"/>
                </a:solidFill>
                <a:cs typeface="Arial"/>
              </a:rPr>
            </a:br>
            <a:r>
              <a:rPr lang="en-US" sz="1400" b="1" dirty="0" smtClean="0">
                <a:solidFill>
                  <a:prstClr val="white"/>
                </a:solidFill>
                <a:cs typeface="Arial"/>
              </a:rPr>
              <a:t>Lanier Docks</a:t>
            </a:r>
            <a:endParaRPr lang="en-US" sz="1400" b="1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87504" y="3733800"/>
            <a:ext cx="2514600" cy="861774"/>
          </a:xfrm>
          <a:prstGeom prst="rect">
            <a:avLst/>
          </a:prstGeom>
          <a:noFill/>
          <a:ln w="1905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92100" indent="-292100" algn="r" defTabSz="457200">
              <a:lnSpc>
                <a:spcPts val="3000"/>
              </a:lnSpc>
              <a:spcBef>
                <a:spcPts val="600"/>
              </a:spcBef>
              <a:buClr>
                <a:srgbClr val="74B2C1"/>
              </a:buClr>
              <a:buSzPct val="80000"/>
            </a:pPr>
            <a:endParaRPr lang="en-US" sz="1400" b="1" dirty="0" smtClean="0">
              <a:solidFill>
                <a:prstClr val="white"/>
              </a:solidFill>
              <a:cs typeface="Arial"/>
            </a:endParaRPr>
          </a:p>
          <a:p>
            <a:pPr algn="r" defTabSz="457200">
              <a:lnSpc>
                <a:spcPts val="1500"/>
              </a:lnSpc>
              <a:buClr>
                <a:srgbClr val="74B2C1"/>
              </a:buClr>
              <a:buSzPct val="80000"/>
            </a:pPr>
            <a:r>
              <a:rPr lang="en-US" sz="1400" b="1" dirty="0" smtClean="0">
                <a:solidFill>
                  <a:prstClr val="white"/>
                </a:solidFill>
                <a:cs typeface="Arial"/>
              </a:rPr>
              <a:t>Colonel’s Island</a:t>
            </a:r>
          </a:p>
          <a:p>
            <a:pPr algn="r" defTabSz="457200">
              <a:lnSpc>
                <a:spcPts val="1500"/>
              </a:lnSpc>
              <a:buClr>
                <a:srgbClr val="74B2C1"/>
              </a:buClr>
              <a:buSzPct val="80000"/>
            </a:pPr>
            <a:r>
              <a:rPr lang="en-US" sz="1400" b="1" dirty="0" smtClean="0">
                <a:solidFill>
                  <a:prstClr val="white"/>
                </a:solidFill>
                <a:cs typeface="Arial"/>
              </a:rPr>
              <a:t>Terminal</a:t>
            </a:r>
            <a:endParaRPr lang="en-US" sz="1400" b="1" dirty="0">
              <a:solidFill>
                <a:prstClr val="white"/>
              </a:solidFill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248400" y="5187254"/>
            <a:ext cx="2514600" cy="861774"/>
          </a:xfrm>
          <a:prstGeom prst="rect">
            <a:avLst/>
          </a:prstGeom>
          <a:noFill/>
          <a:ln w="19050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92100" indent="-292100" algn="r" defTabSz="457200">
              <a:lnSpc>
                <a:spcPts val="3000"/>
              </a:lnSpc>
              <a:spcBef>
                <a:spcPts val="600"/>
              </a:spcBef>
              <a:buClr>
                <a:srgbClr val="74B2C1"/>
              </a:buClr>
              <a:buSzPct val="80000"/>
            </a:pPr>
            <a:endParaRPr lang="en-US" sz="1400" b="1" dirty="0" smtClean="0">
              <a:solidFill>
                <a:prstClr val="white"/>
              </a:solidFill>
              <a:cs typeface="Arial"/>
            </a:endParaRPr>
          </a:p>
          <a:p>
            <a:pPr algn="r" defTabSz="457200">
              <a:lnSpc>
                <a:spcPts val="1500"/>
              </a:lnSpc>
              <a:buClr>
                <a:srgbClr val="74B2C1"/>
              </a:buClr>
              <a:buSzPct val="80000"/>
            </a:pPr>
            <a:r>
              <a:rPr lang="en-US" sz="1400" b="1" dirty="0" smtClean="0">
                <a:solidFill>
                  <a:prstClr val="white"/>
                </a:solidFill>
                <a:cs typeface="Arial"/>
              </a:rPr>
              <a:t>Mayor’s Point</a:t>
            </a:r>
            <a:br>
              <a:rPr lang="en-US" sz="1400" b="1" dirty="0" smtClean="0">
                <a:solidFill>
                  <a:prstClr val="white"/>
                </a:solidFill>
                <a:cs typeface="Arial"/>
              </a:rPr>
            </a:br>
            <a:r>
              <a:rPr lang="en-US" sz="1400" b="1" dirty="0" smtClean="0">
                <a:solidFill>
                  <a:prstClr val="white"/>
                </a:solidFill>
                <a:cs typeface="Arial"/>
              </a:rPr>
              <a:t>Terminal</a:t>
            </a:r>
            <a:endParaRPr lang="en-US" sz="1400" b="1" dirty="0">
              <a:solidFill>
                <a:prstClr val="whit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6873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O:\2014\Moran\IMG_9988.jpg"/>
          <p:cNvPicPr>
            <a:picLocks noChangeAspect="1" noChangeArrowheads="1"/>
          </p:cNvPicPr>
          <p:nvPr/>
        </p:nvPicPr>
        <p:blipFill>
          <a:blip r:embed="rId2" cstate="print"/>
          <a:srcRect t="-1351" r="30837"/>
          <a:stretch>
            <a:fillRect/>
          </a:stretch>
        </p:blipFill>
        <p:spPr bwMode="auto">
          <a:xfrm>
            <a:off x="2438400" y="2438400"/>
            <a:ext cx="1949970" cy="1905000"/>
          </a:xfrm>
          <a:prstGeom prst="rect">
            <a:avLst/>
          </a:prstGeom>
          <a:noFill/>
        </p:spPr>
      </p:pic>
      <p:pic>
        <p:nvPicPr>
          <p:cNvPr id="1032" name="Picture 8" descr="O:\2014\Bell Farm\IMG_0469.jpg"/>
          <p:cNvPicPr>
            <a:picLocks noChangeAspect="1" noChangeArrowheads="1"/>
          </p:cNvPicPr>
          <p:nvPr/>
        </p:nvPicPr>
        <p:blipFill>
          <a:blip r:embed="rId3" cstate="print"/>
          <a:srcRect l="28249" t="30189" r="41614" b="26415"/>
          <a:stretch>
            <a:fillRect/>
          </a:stretch>
        </p:blipFill>
        <p:spPr bwMode="auto">
          <a:xfrm>
            <a:off x="4572000" y="2438400"/>
            <a:ext cx="1905000" cy="1828800"/>
          </a:xfrm>
          <a:prstGeom prst="rect">
            <a:avLst/>
          </a:prstGeom>
          <a:noFill/>
        </p:spPr>
      </p:pic>
      <p:pic>
        <p:nvPicPr>
          <p:cNvPr id="1027" name="Picture 3" descr="O:\People\People shots (old from GPIA)\Maint_SBM_08132014_11.JPG"/>
          <p:cNvPicPr>
            <a:picLocks noChangeAspect="1" noChangeArrowheads="1"/>
          </p:cNvPicPr>
          <p:nvPr/>
        </p:nvPicPr>
        <p:blipFill>
          <a:blip r:embed="rId4" cstate="print"/>
          <a:srcRect r="33837"/>
          <a:stretch>
            <a:fillRect/>
          </a:stretch>
        </p:blipFill>
        <p:spPr bwMode="auto">
          <a:xfrm>
            <a:off x="304800" y="2438400"/>
            <a:ext cx="1966210" cy="1844806"/>
          </a:xfrm>
          <a:prstGeom prst="rect">
            <a:avLst/>
          </a:prstGeom>
          <a:noFill/>
        </p:spPr>
      </p:pic>
      <p:pic>
        <p:nvPicPr>
          <p:cNvPr id="1026" name="Picture 2" descr="O:\People\People shots (old from GPIA)\CRC 1.jpg"/>
          <p:cNvPicPr>
            <a:picLocks noChangeAspect="1" noChangeArrowheads="1"/>
          </p:cNvPicPr>
          <p:nvPr/>
        </p:nvPicPr>
        <p:blipFill>
          <a:blip r:embed="rId5" cstate="print"/>
          <a:srcRect l="-1" t="11805" b="7143"/>
          <a:stretch>
            <a:fillRect/>
          </a:stretch>
        </p:blipFill>
        <p:spPr bwMode="auto">
          <a:xfrm>
            <a:off x="6629400" y="2438400"/>
            <a:ext cx="2057400" cy="1828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4495800"/>
            <a:ext cx="1654852" cy="126188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</a:rPr>
              <a:t>369,163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r>
              <a:rPr lang="en-US" sz="1900" dirty="0" smtClean="0">
                <a:solidFill>
                  <a:prstClr val="black"/>
                </a:solidFill>
              </a:rPr>
              <a:t>full- and part-time </a:t>
            </a:r>
            <a:r>
              <a:rPr lang="en-US" sz="1900" dirty="0">
                <a:solidFill>
                  <a:prstClr val="black"/>
                </a:solidFill>
              </a:rPr>
              <a:t>jobs</a:t>
            </a:r>
          </a:p>
          <a:p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2193" y="4495800"/>
            <a:ext cx="1725471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</a:rPr>
              <a:t>$84.1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1900" dirty="0">
                <a:solidFill>
                  <a:prstClr val="black"/>
                </a:solidFill>
              </a:rPr>
              <a:t>billion in sales </a:t>
            </a:r>
            <a:r>
              <a:rPr lang="en-US" sz="1900" dirty="0" smtClean="0">
                <a:solidFill>
                  <a:prstClr val="black"/>
                </a:solidFill>
              </a:rPr>
              <a:t>(9.6% total sales)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92886" y="4495800"/>
            <a:ext cx="1727633" cy="101566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</a:rPr>
              <a:t>$33.2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1900" dirty="0" smtClean="0">
                <a:solidFill>
                  <a:prstClr val="black"/>
                </a:solidFill>
              </a:rPr>
              <a:t>billion in state GDP (7.2% total GDP)</a:t>
            </a:r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7098" y="4495800"/>
            <a:ext cx="1901218" cy="130805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2200" b="1" dirty="0" smtClean="0">
                <a:solidFill>
                  <a:prstClr val="black"/>
                </a:solidFill>
              </a:rPr>
              <a:t>$20.4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1900" dirty="0" smtClean="0">
                <a:solidFill>
                  <a:prstClr val="black"/>
                </a:solidFill>
              </a:rPr>
              <a:t>billion in income (5.3% of total personal income)</a:t>
            </a:r>
            <a:endParaRPr lang="en-US" sz="1900" dirty="0">
              <a:solidFill>
                <a:prstClr val="black"/>
              </a:solidFill>
            </a:endParaRPr>
          </a:p>
        </p:txBody>
      </p:sp>
      <p:pic>
        <p:nvPicPr>
          <p:cNvPr id="15" name="Picture Placehold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2150" y="-1584"/>
            <a:ext cx="1339850" cy="146273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81000" y="304801"/>
            <a:ext cx="8763000" cy="1752600"/>
          </a:xfrm>
        </p:spPr>
        <p:txBody>
          <a:bodyPr>
            <a:normAutofit/>
          </a:bodyPr>
          <a:lstStyle/>
          <a:p>
            <a:pPr marL="0" indent="0" algn="l"/>
            <a:r>
              <a:rPr lang="en-US" sz="3600" spc="-150" dirty="0" smtClean="0">
                <a:cs typeface="Helvetica"/>
              </a:rPr>
              <a:t>Statewide  Economic Impact </a:t>
            </a:r>
            <a:endParaRPr lang="en-US" sz="3600" spc="-150" dirty="0"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6550223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100"/>
                </a:solidFill>
              </a:rPr>
              <a:t>Source: *Terry College of Business, University of Georgia (FY2014)</a:t>
            </a:r>
            <a:endParaRPr lang="en-US" sz="1400" dirty="0">
              <a:solidFill>
                <a:srgbClr val="0001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3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1144232"/>
              </p:ext>
            </p:extLst>
          </p:nvPr>
        </p:nvGraphicFramePr>
        <p:xfrm>
          <a:off x="304800" y="1752600"/>
          <a:ext cx="4843085" cy="4718304"/>
        </p:xfrm>
        <a:graphic>
          <a:graphicData uri="http://schemas.openxmlformats.org/drawingml/2006/table">
            <a:tbl>
              <a:tblPr/>
              <a:tblGrid>
                <a:gridCol w="2000159"/>
                <a:gridCol w="1421463"/>
                <a:gridCol w="1421463"/>
              </a:tblGrid>
              <a:tr h="39319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7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</a:rPr>
                        <a:t>PORT</a:t>
                      </a:r>
                      <a:endParaRPr lang="en-US" sz="1700" b="1" i="0" u="none" strike="noStrike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</a:rPr>
                        <a:t>2005 TEUs</a:t>
                      </a:r>
                      <a:endParaRPr lang="en-US" sz="1700" b="1" i="0" u="none" strike="noStrike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700" b="1" i="0" u="none" strike="noStrike" dirty="0" smtClean="0">
                          <a:solidFill>
                            <a:srgbClr val="FFFFFF"/>
                          </a:solidFill>
                          <a:latin typeface="+mj-lt"/>
                        </a:rPr>
                        <a:t>2015 TEUs</a:t>
                      </a:r>
                      <a:endParaRPr lang="en-US" sz="1700" b="1" i="0" u="none" strike="noStrike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marL="342900" indent="-342900" algn="l" rtl="0" fontAlgn="t">
                        <a:buNone/>
                      </a:pPr>
                      <a:r>
                        <a:rPr lang="en-US" sz="1700" b="1" i="0" u="none" strike="noStrike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1. LOS</a:t>
                      </a:r>
                      <a:r>
                        <a:rPr lang="en-US" sz="1700" b="1" i="0" u="none" strike="noStrike" baseline="0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 ANGELES</a:t>
                      </a:r>
                      <a:endParaRPr lang="en-US" sz="1700" b="1" i="0" u="none" strike="noStrik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7,484,624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8,160,458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700" b="1" i="0" u="none" strike="noStrike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2. LONG</a:t>
                      </a:r>
                      <a:r>
                        <a:rPr lang="en-US" sz="1700" b="1" i="0" u="none" strike="noStrike" baseline="0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 BEACH</a:t>
                      </a:r>
                      <a:endParaRPr lang="en-US" sz="1700" b="1" i="0" u="none" strike="noStrik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6,709,818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7,192,066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700" b="1" i="0" u="none" strike="noStrike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3. NY/NJ</a:t>
                      </a:r>
                      <a:endParaRPr lang="en-US" sz="1700" b="1" i="0" u="none" strike="noStrik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 smtClean="0">
                          <a:solidFill>
                            <a:srgbClr val="003158"/>
                          </a:solidFill>
                          <a:latin typeface="+mj-lt"/>
                        </a:rPr>
                        <a:t>4,785,318</a:t>
                      </a:r>
                      <a:endParaRPr lang="en-US" sz="1700" b="0" i="0" u="none" strike="noStrike" dirty="0">
                        <a:solidFill>
                          <a:srgbClr val="003158"/>
                        </a:solidFill>
                        <a:latin typeface="+mj-lt"/>
                      </a:endParaRP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6,371,720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700" b="1" i="0" u="none" strike="noStrike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4. SAVANNAH</a:t>
                      </a:r>
                      <a:endParaRPr lang="en-US" sz="1700" b="1" i="0" u="none" strike="noStrik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7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1,901,506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7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3,737,425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7C00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700" b="1" i="0" u="none" strike="noStrike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5. SEA/TAC</a:t>
                      </a:r>
                      <a:endParaRPr lang="en-US" sz="1700" b="1" i="0" u="none" strike="noStrik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 smtClean="0">
                          <a:solidFill>
                            <a:srgbClr val="003158"/>
                          </a:solidFill>
                          <a:latin typeface="+mj-lt"/>
                        </a:rPr>
                        <a:t>3,289,279</a:t>
                      </a:r>
                      <a:endParaRPr lang="en-US" sz="1700" b="0" i="0" u="none" strike="noStrike" dirty="0">
                        <a:solidFill>
                          <a:srgbClr val="003158"/>
                        </a:solidFill>
                        <a:latin typeface="+mj-lt"/>
                      </a:endParaRP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 smtClean="0">
                          <a:solidFill>
                            <a:srgbClr val="003158"/>
                          </a:solidFill>
                          <a:latin typeface="+mj-lt"/>
                        </a:rPr>
                        <a:t>2,760,811</a:t>
                      </a:r>
                      <a:endParaRPr lang="en-US" sz="1700" b="0" i="0" u="none" strike="noStrike" dirty="0">
                        <a:solidFill>
                          <a:srgbClr val="003158"/>
                        </a:solidFill>
                        <a:latin typeface="+mj-lt"/>
                      </a:endParaRP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700" b="1" i="0" u="none" strike="noStrike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6. </a:t>
                      </a:r>
                      <a:r>
                        <a:rPr lang="en-US" sz="1700" b="1" i="0" u="none" strike="noStrike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VIRGINIA</a:t>
                      </a:r>
                      <a:endParaRPr lang="en-US" sz="1700" b="1" i="0" u="none" strike="noStrik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1,981,955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2,549,270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700" b="1" i="0" u="none" strike="noStrike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7.</a:t>
                      </a:r>
                      <a:r>
                        <a:rPr lang="en-US" sz="1700" b="1" i="0" u="none" strike="noStrike" baseline="0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 OAKLAND</a:t>
                      </a:r>
                      <a:endParaRPr lang="en-US" sz="1700" b="1" i="0" u="none" strike="noStrik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2,273,990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2,277,515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700" b="1" i="0" u="none" strike="noStrike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8. HOUSTON</a:t>
                      </a:r>
                      <a:endParaRPr lang="en-US" sz="1700" b="1" i="0" u="none" strike="noStrik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 smtClean="0">
                          <a:solidFill>
                            <a:srgbClr val="003158"/>
                          </a:solidFill>
                          <a:latin typeface="+mj-lt"/>
                        </a:rPr>
                        <a:t>1,582,081</a:t>
                      </a:r>
                      <a:endParaRPr lang="en-US" sz="1700" b="0" i="0" u="none" strike="noStrike" dirty="0">
                        <a:solidFill>
                          <a:srgbClr val="003158"/>
                        </a:solidFill>
                        <a:latin typeface="+mj-lt"/>
                      </a:endParaRP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2,130,544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700" b="1" i="0" u="none" strike="noStrike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9. CHARLESTON</a:t>
                      </a:r>
                      <a:endParaRPr lang="en-US" sz="1700" b="1" i="0" u="none" strike="noStrik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1,984,887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1,973,202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700" b="1" i="0" u="none" strike="noStrike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10. PT. </a:t>
                      </a:r>
                      <a:r>
                        <a:rPr lang="en-US" sz="1700" b="1" i="0" u="none" strike="noStrike" baseline="0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  <a:latin typeface="+mj-lt"/>
                        </a:rPr>
                        <a:t>EV</a:t>
                      </a:r>
                      <a:endParaRPr lang="en-US" sz="1700" b="1" i="0" u="none" strike="noStrike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  <a:latin typeface="+mj-lt"/>
                      </a:endParaRPr>
                    </a:p>
                  </a:txBody>
                  <a:tcPr marL="45720" marR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814,745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700" b="1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 </a:t>
                      </a:r>
                      <a:r>
                        <a:rPr lang="en-US" sz="1700" b="0" i="0" u="none" strike="noStrike" dirty="0">
                          <a:solidFill>
                            <a:srgbClr val="003158"/>
                          </a:solidFill>
                          <a:latin typeface="+mj-lt"/>
                        </a:rPr>
                        <a:t>1,056,524 </a:t>
                      </a: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</a:tr>
              <a:tr h="393192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700" b="1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TOP</a:t>
                      </a:r>
                      <a:r>
                        <a:rPr lang="en-US" sz="1700" b="1" i="0" u="none" strike="noStrike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TEN TOTAL</a:t>
                      </a:r>
                      <a:endParaRPr lang="en-US" sz="17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32,808,203</a:t>
                      </a:r>
                      <a:endParaRPr lang="en-US" sz="17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1" i="0" u="none" strike="noStrike" dirty="0" smtClean="0">
                          <a:solidFill>
                            <a:schemeClr val="bg1"/>
                          </a:solidFill>
                          <a:latin typeface="+mj-lt"/>
                        </a:rPr>
                        <a:t>38,209,535</a:t>
                      </a:r>
                      <a:endParaRPr lang="en-US" sz="1700" b="1" i="0" u="none" strike="noStrike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45720" marR="18288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lumOff val="1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hart 9"/>
          <p:cNvGraphicFramePr/>
          <p:nvPr>
            <p:extLst>
              <p:ext uri="{D42A27DB-BD31-4B8C-83A1-F6EECF244321}">
                <p14:modId xmlns="" xmlns:p14="http://schemas.microsoft.com/office/powerpoint/2010/main" val="280139637"/>
              </p:ext>
            </p:extLst>
          </p:nvPr>
        </p:nvGraphicFramePr>
        <p:xfrm>
          <a:off x="4447961" y="1612602"/>
          <a:ext cx="5140299" cy="536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Connector 12"/>
          <p:cNvCxnSpPr/>
          <p:nvPr/>
        </p:nvCxnSpPr>
        <p:spPr>
          <a:xfrm flipH="1">
            <a:off x="311277" y="1520190"/>
            <a:ext cx="8503920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4800" y="6535583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100"/>
                </a:solidFill>
              </a:rPr>
              <a:t>Source: AAPA; throughput excluding domestic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20040" y="304800"/>
            <a:ext cx="8823960" cy="11430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600" b="1" cap="all" dirty="0" smtClean="0">
                <a:solidFill>
                  <a:srgbClr val="000000"/>
                </a:solidFill>
              </a:rPr>
              <a:t>Savannah: </a:t>
            </a:r>
          </a:p>
          <a:p>
            <a:pPr>
              <a:spcBef>
                <a:spcPts val="0"/>
              </a:spcBef>
            </a:pPr>
            <a:r>
              <a:rPr lang="en-US" sz="3600" cap="all" dirty="0" smtClean="0">
                <a:solidFill>
                  <a:srgbClr val="000000"/>
                </a:solidFill>
              </a:rPr>
              <a:t>#4 </a:t>
            </a:r>
            <a:r>
              <a:rPr lang="en-US" sz="2400" cap="all" dirty="0" smtClean="0">
                <a:solidFill>
                  <a:srgbClr val="000000"/>
                </a:solidFill>
              </a:rPr>
              <a:t>and</a:t>
            </a:r>
            <a:r>
              <a:rPr lang="en-US" sz="3400" cap="all" dirty="0" smtClean="0">
                <a:solidFill>
                  <a:srgbClr val="000000"/>
                </a:solidFill>
              </a:rPr>
              <a:t> </a:t>
            </a:r>
            <a:r>
              <a:rPr lang="en-US" sz="3600" cap="all" dirty="0" smtClean="0">
                <a:solidFill>
                  <a:srgbClr val="000000"/>
                </a:solidFill>
              </a:rPr>
              <a:t>Fastest growing</a:t>
            </a:r>
            <a:endParaRPr lang="en-US" sz="3600" b="1" cap="all" dirty="0" smtClean="0">
              <a:solidFill>
                <a:srgbClr val="000000"/>
              </a:solidFill>
            </a:endParaRPr>
          </a:p>
        </p:txBody>
      </p:sp>
      <p:pic>
        <p:nvPicPr>
          <p:cNvPr id="7" name="Picture Placeholder 9" descr="GPA_Tag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="" xmlns:p14="http://schemas.microsoft.com/office/powerpoint/2010/main" val="4046873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8363" y="1474785"/>
            <a:ext cx="3886200" cy="2099136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4400" dirty="0"/>
              <a:t>SAVANNAH: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000" b="0" dirty="0"/>
              <a:t>GATEWAY TO AMERICAN </a:t>
            </a:r>
            <a:r>
              <a:rPr lang="en-US" sz="2000" b="0" dirty="0" smtClean="0"/>
              <a:t>COMMERCE:</a:t>
            </a:r>
            <a:br>
              <a:rPr lang="en-US" sz="2000" b="0" dirty="0" smtClean="0"/>
            </a:br>
            <a:r>
              <a:rPr lang="en-US" sz="1600" dirty="0" smtClean="0">
                <a:solidFill>
                  <a:schemeClr val="accent2"/>
                </a:solidFill>
              </a:rPr>
              <a:t>POPULATION = CARGO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9229" b="-1904"/>
          <a:stretch/>
        </p:blipFill>
        <p:spPr>
          <a:xfrm>
            <a:off x="304800" y="304800"/>
            <a:ext cx="4038600" cy="6134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5-Point Star 1"/>
          <p:cNvSpPr/>
          <p:nvPr/>
        </p:nvSpPr>
        <p:spPr bwMode="auto">
          <a:xfrm>
            <a:off x="3091180" y="4267200"/>
            <a:ext cx="381000" cy="381000"/>
          </a:xfrm>
          <a:prstGeom prst="star5">
            <a:avLst/>
          </a:prstGeom>
          <a:solidFill>
            <a:srgbClr val="E57C23"/>
          </a:solidFill>
          <a:ln w="12700" cap="flat" cmpd="sng">
            <a:noFill/>
            <a:prstDash val="solid"/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457200"/>
            <a:endParaRPr lang="en-US" sz="2000">
              <a:solidFill>
                <a:srgbClr val="0001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9" name="TextBox 13"/>
          <p:cNvSpPr txBox="1"/>
          <p:nvPr/>
        </p:nvSpPr>
        <p:spPr>
          <a:xfrm>
            <a:off x="6222298" y="3609756"/>
            <a:ext cx="24645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sz="2200" dirty="0" smtClean="0">
                <a:solidFill>
                  <a:prstClr val="black"/>
                </a:solidFill>
              </a:rPr>
              <a:t>of the U.S. </a:t>
            </a:r>
            <a:br>
              <a:rPr lang="en-US" sz="2200" dirty="0" smtClean="0">
                <a:solidFill>
                  <a:prstClr val="black"/>
                </a:solidFill>
              </a:rPr>
            </a:br>
            <a:r>
              <a:rPr lang="en-US" sz="2200" dirty="0" smtClean="0">
                <a:solidFill>
                  <a:prstClr val="black"/>
                </a:solidFill>
              </a:rPr>
              <a:t>Population and Industry is best </a:t>
            </a:r>
            <a:br>
              <a:rPr lang="en-US" sz="2200" dirty="0" smtClean="0">
                <a:solidFill>
                  <a:prstClr val="black"/>
                </a:solidFill>
              </a:rPr>
            </a:br>
            <a:r>
              <a:rPr lang="en-US" sz="2200" dirty="0" smtClean="0">
                <a:solidFill>
                  <a:prstClr val="black"/>
                </a:solidFill>
              </a:rPr>
              <a:t>served by </a:t>
            </a:r>
            <a:br>
              <a:rPr lang="en-US" sz="2200" dirty="0" smtClean="0">
                <a:solidFill>
                  <a:prstClr val="black"/>
                </a:solidFill>
              </a:rPr>
            </a:br>
            <a:r>
              <a:rPr lang="en-US" sz="2200" dirty="0" smtClean="0">
                <a:solidFill>
                  <a:prstClr val="black"/>
                </a:solidFill>
              </a:rPr>
              <a:t>Port of Savannah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4572000" y="3702088"/>
            <a:ext cx="1752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rgbClr val="000100"/>
                </a:solidFill>
              </a:rPr>
              <a:t>20%</a:t>
            </a:r>
            <a:endParaRPr lang="en-US" sz="6000" b="1" dirty="0">
              <a:solidFill>
                <a:srgbClr val="0001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8364" y="54864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000100"/>
                </a:solidFill>
              </a:rPr>
              <a:t>44% </a:t>
            </a:r>
            <a:r>
              <a:rPr lang="en-US" dirty="0" smtClean="0">
                <a:solidFill>
                  <a:srgbClr val="000100"/>
                </a:solidFill>
              </a:rPr>
              <a:t>Within easy reach of inland connectivity infrastructure</a:t>
            </a:r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2800" y="4396803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 smtClean="0">
                <a:solidFill>
                  <a:srgbClr val="304047"/>
                </a:solidFill>
              </a:rPr>
              <a:t>Savannah</a:t>
            </a:r>
            <a:endParaRPr lang="en-US" sz="1200" b="1" dirty="0">
              <a:solidFill>
                <a:srgbClr val="304047"/>
              </a:solidFill>
            </a:endParaRPr>
          </a:p>
        </p:txBody>
      </p:sp>
      <p:pic>
        <p:nvPicPr>
          <p:cNvPr id="10" name="Picture Placeholder 4" descr="GPA_Tag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" r="624"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339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4" descr="GPA_Tag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" r="624"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21943" cy="17526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b="0" dirty="0" smtClean="0"/>
              <a:t>CAPITAL INVESTMENT</a:t>
            </a:r>
            <a:endParaRPr lang="en-US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5257800" y="2057400"/>
            <a:ext cx="3673743" cy="4114800"/>
          </a:xfrm>
          <a:prstGeom prst="rect">
            <a:avLst/>
          </a:prstGeom>
        </p:spPr>
        <p:txBody>
          <a:bodyPr vert="horz" lIns="0" tIns="45661" rIns="91323" bIns="45661" rtlCol="0" anchor="t" anchorCtr="0">
            <a:noAutofit/>
          </a:bodyPr>
          <a:lstStyle/>
          <a:p>
            <a:pPr defTabSz="456616">
              <a:spcBef>
                <a:spcPts val="1000"/>
              </a:spcBef>
              <a:defRPr/>
            </a:pPr>
            <a:r>
              <a:rPr lang="en-US" sz="2000" dirty="0" smtClean="0">
                <a:solidFill>
                  <a:srgbClr val="000100"/>
                </a:solidFill>
              </a:rPr>
              <a:t>FY 2016:  141.8 million</a:t>
            </a:r>
          </a:p>
          <a:p>
            <a:pPr defTabSz="456616">
              <a:spcBef>
                <a:spcPts val="1000"/>
              </a:spcBef>
              <a:defRPr/>
            </a:pPr>
            <a:endParaRPr lang="en-US" sz="2000" dirty="0" smtClean="0">
              <a:solidFill>
                <a:srgbClr val="000100"/>
              </a:solidFill>
            </a:endParaRPr>
          </a:p>
          <a:p>
            <a:pPr defTabSz="456616">
              <a:spcBef>
                <a:spcPts val="1000"/>
              </a:spcBef>
              <a:defRPr/>
            </a:pPr>
            <a:r>
              <a:rPr lang="en-US" sz="2000" dirty="0" smtClean="0">
                <a:solidFill>
                  <a:srgbClr val="000100"/>
                </a:solidFill>
              </a:rPr>
              <a:t>FY 2017:  84 million</a:t>
            </a:r>
          </a:p>
          <a:p>
            <a:pPr lvl="1" defTabSz="456616">
              <a:spcBef>
                <a:spcPts val="1000"/>
              </a:spcBef>
              <a:defRPr/>
            </a:pPr>
            <a:r>
              <a:rPr lang="en-US" sz="2000" dirty="0" smtClean="0">
                <a:solidFill>
                  <a:srgbClr val="000100"/>
                </a:solidFill>
              </a:rPr>
              <a:t>*ARP Project 26.7 million</a:t>
            </a:r>
          </a:p>
          <a:p>
            <a:pPr lvl="1" defTabSz="456616">
              <a:spcBef>
                <a:spcPts val="1000"/>
              </a:spcBef>
              <a:defRPr/>
            </a:pPr>
            <a:endParaRPr lang="en-US" sz="2000" dirty="0" smtClean="0">
              <a:solidFill>
                <a:srgbClr val="000100"/>
              </a:solidFill>
            </a:endParaRPr>
          </a:p>
          <a:p>
            <a:pPr defTabSz="456616">
              <a:spcBef>
                <a:spcPts val="1000"/>
              </a:spcBef>
              <a:defRPr/>
            </a:pPr>
            <a:r>
              <a:rPr lang="en-US" sz="2000" dirty="0" smtClean="0">
                <a:solidFill>
                  <a:srgbClr val="000100"/>
                </a:solidFill>
              </a:rPr>
              <a:t>FY 2018:  137 million planned</a:t>
            </a:r>
          </a:p>
          <a:p>
            <a:pPr defTabSz="456616">
              <a:spcBef>
                <a:spcPts val="1000"/>
              </a:spcBef>
              <a:defRPr/>
            </a:pPr>
            <a:endParaRPr lang="en-US" sz="2000" dirty="0" smtClean="0">
              <a:solidFill>
                <a:srgbClr val="000100"/>
              </a:solidFill>
            </a:endParaRPr>
          </a:p>
          <a:p>
            <a:pPr defTabSz="456616">
              <a:spcBef>
                <a:spcPts val="1000"/>
              </a:spcBef>
              <a:defRPr/>
            </a:pPr>
            <a:r>
              <a:rPr lang="en-US" sz="2000" dirty="0" smtClean="0">
                <a:solidFill>
                  <a:srgbClr val="000100"/>
                </a:solidFill>
              </a:rPr>
              <a:t>1.87 Billion in Capital Investments projected over the next 10 years</a:t>
            </a:r>
            <a:endParaRPr lang="en-US" sz="2000" dirty="0">
              <a:solidFill>
                <a:srgbClr val="000100"/>
              </a:solidFill>
            </a:endParaRPr>
          </a:p>
        </p:txBody>
      </p:sp>
      <p:pic>
        <p:nvPicPr>
          <p:cNvPr id="6" name="Picture 1" descr="C:\Users\jneil\AppData\Local\Temp\notesD8EB8D\fluffy clouds and cranes3EF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0040" y="2133600"/>
            <a:ext cx="4785360" cy="3886199"/>
          </a:xfrm>
          <a:prstGeom prst="rect">
            <a:avLst/>
          </a:prstGeom>
          <a:noFill/>
          <a:ln w="3175">
            <a:noFill/>
          </a:ln>
        </p:spPr>
      </p:pic>
    </p:spTree>
    <p:extLst>
      <p:ext uri="{BB962C8B-B14F-4D97-AF65-F5344CB8AC3E}">
        <p14:creationId xmlns="" xmlns:p14="http://schemas.microsoft.com/office/powerpoint/2010/main" val="2999701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0040" y="301752"/>
            <a:ext cx="8503920" cy="449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16794" y="4821096"/>
            <a:ext cx="8827206" cy="68298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 smtClean="0">
                <a:solidFill>
                  <a:srgbClr val="000100"/>
                </a:solidFill>
              </a:rPr>
              <a:t>SAVANNAH HARBOR EXPANSION PROJECT</a:t>
            </a:r>
            <a:endParaRPr lang="en-US" sz="3000" dirty="0">
              <a:solidFill>
                <a:srgbClr val="0001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0477" y="5537029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Placeholder 4" descr="GPA_Tag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" r="624"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 bwMode="auto">
          <a:xfrm>
            <a:off x="473670" y="6010902"/>
            <a:ext cx="7968975" cy="484632"/>
          </a:xfrm>
          <a:prstGeom prst="rightArrow">
            <a:avLst/>
          </a:prstGeom>
          <a:noFill/>
          <a:ln w="41275" cap="flat" cmpd="sng">
            <a:solidFill>
              <a:srgbClr val="08446A"/>
            </a:solidFill>
            <a:prstDash val="solid"/>
            <a:round/>
            <a:headEnd/>
            <a:tailEnd/>
          </a:ln>
          <a:effectLst/>
        </p:spPr>
        <p:txBody>
          <a:bodyPr rtlCol="0" anchor="ctr"/>
          <a:lstStyle/>
          <a:p>
            <a:pPr algn="ctr" defTabSz="457200"/>
            <a:endParaRPr lang="en-US" sz="2000">
              <a:solidFill>
                <a:srgbClr val="000100"/>
              </a:solidFill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336" y="5660052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0100"/>
                </a:solidFill>
              </a:rPr>
              <a:t>Feasibility Studies</a:t>
            </a:r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7573" y="5660052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>
                <a:solidFill>
                  <a:srgbClr val="000100"/>
                </a:solidFill>
              </a:rPr>
              <a:t>Project Design</a:t>
            </a:r>
            <a:endParaRPr lang="en-US" dirty="0">
              <a:solidFill>
                <a:srgbClr val="0001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36028" y="5660052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Construction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85748" y="566005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 smtClean="0">
                <a:solidFill>
                  <a:srgbClr val="000100"/>
                </a:solidFill>
              </a:rPr>
              <a:t>Completion</a:t>
            </a:r>
            <a:endParaRPr lang="en-US" dirty="0">
              <a:solidFill>
                <a:srgbClr val="000100"/>
              </a:solidFill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533400" y="6192350"/>
            <a:ext cx="5398610" cy="138754"/>
            <a:chOff x="533400" y="6400800"/>
            <a:chExt cx="5398610" cy="15179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533400" y="6400800"/>
              <a:ext cx="2884010" cy="151790"/>
            </a:xfrm>
            <a:prstGeom prst="rect">
              <a:avLst/>
            </a:prstGeom>
            <a:solidFill>
              <a:srgbClr val="59A131"/>
            </a:solidFill>
            <a:ln w="76200" cap="flat" cmpd="sng">
              <a:solidFill>
                <a:srgbClr val="59A131"/>
              </a:solidFill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 defTabSz="457200"/>
              <a:endParaRPr lang="en-US" sz="2000">
                <a:solidFill>
                  <a:srgbClr val="000100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048000" y="6400800"/>
              <a:ext cx="2884010" cy="151790"/>
            </a:xfrm>
            <a:prstGeom prst="rect">
              <a:avLst/>
            </a:prstGeom>
            <a:solidFill>
              <a:srgbClr val="59A131"/>
            </a:solidFill>
            <a:ln w="76200" cap="flat" cmpd="sng">
              <a:solidFill>
                <a:srgbClr val="59A131"/>
              </a:solidFill>
              <a:prstDash val="solid"/>
              <a:miter lim="800000"/>
              <a:headEnd/>
              <a:tailEnd/>
            </a:ln>
            <a:effectLst/>
          </p:spPr>
          <p:txBody>
            <a:bodyPr rtlCol="0" anchor="ctr"/>
            <a:lstStyle/>
            <a:p>
              <a:pPr algn="ctr" defTabSz="457200"/>
              <a:endParaRPr lang="en-US" sz="2000">
                <a:solidFill>
                  <a:srgbClr val="000100"/>
                </a:solidFill>
                <a:ea typeface="ヒラギノ角ゴ Pro W3" charset="-128"/>
                <a:cs typeface="ヒラギノ角ゴ Pro W3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9884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Freight Mobility - Vessel</a:t>
            </a:r>
            <a:endParaRPr lang="en-US" sz="3600" dirty="0"/>
          </a:p>
        </p:txBody>
      </p:sp>
      <p:pic>
        <p:nvPicPr>
          <p:cNvPr id="6" name="Content Placeholder 5" descr="GPA+Garden+City+Terminal,+Port+of+Savannah+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76400"/>
            <a:ext cx="7010400" cy="279379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4572000"/>
            <a:ext cx="8153400" cy="1554163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3.78 million TEU (estimated through-put FY17)</a:t>
            </a:r>
          </a:p>
          <a:p>
            <a:r>
              <a:rPr lang="en-US" sz="2400" dirty="0" smtClean="0"/>
              <a:t>35 weekly calls</a:t>
            </a:r>
          </a:p>
          <a:p>
            <a:r>
              <a:rPr lang="en-US" sz="2400" b="1" dirty="0" smtClean="0"/>
              <a:t>Average Weekly Container Lifts 40,120 YTD</a:t>
            </a:r>
          </a:p>
          <a:p>
            <a:r>
              <a:rPr lang="en-US" sz="2400" dirty="0" smtClean="0"/>
              <a:t>Gross Productivity 32.5 mph </a:t>
            </a:r>
          </a:p>
          <a:p>
            <a:endParaRPr lang="en-US" sz="2400" dirty="0"/>
          </a:p>
        </p:txBody>
      </p:sp>
      <p:pic>
        <p:nvPicPr>
          <p:cNvPr id="5" name="Picture Placeholder 4" descr="GPA_Tag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4" r="624"/>
          <a:stretch>
            <a:fillRect/>
          </a:stretch>
        </p:blipFill>
        <p:spPr>
          <a:xfrm>
            <a:off x="7358063" y="-1588"/>
            <a:ext cx="1339850" cy="1482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5203</TotalTime>
  <Words>565</Words>
  <Application>Microsoft Office PowerPoint</Application>
  <PresentationFormat>On-screen Show (4:3)</PresentationFormat>
  <Paragraphs>154</Paragraphs>
  <Slides>22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Slide 2</vt:lpstr>
      <vt:lpstr>Slide 3</vt:lpstr>
      <vt:lpstr>Statewide  Economic Impact </vt:lpstr>
      <vt:lpstr>Slide 5</vt:lpstr>
      <vt:lpstr>SAVANNAH:  GATEWAY TO AMERICAN COMMERCE: POPULATION = CARGO</vt:lpstr>
      <vt:lpstr>CAPITAL INVESTMENT</vt:lpstr>
      <vt:lpstr>Slide 8</vt:lpstr>
      <vt:lpstr>Freight Mobility - Vessel</vt:lpstr>
      <vt:lpstr>Freight Mobility - Truck</vt:lpstr>
      <vt:lpstr>Slide 11</vt:lpstr>
      <vt:lpstr>International Multimodal Connector</vt:lpstr>
      <vt:lpstr>Slide 13</vt:lpstr>
      <vt:lpstr>Slide 14</vt:lpstr>
      <vt:lpstr>Slide 15</vt:lpstr>
      <vt:lpstr>Slide 16</vt:lpstr>
      <vt:lpstr>Slide 17</vt:lpstr>
      <vt:lpstr>Appalachian Regional Port</vt:lpstr>
      <vt:lpstr>Slide 19</vt:lpstr>
      <vt:lpstr>Appalachian Regional Port </vt:lpstr>
      <vt:lpstr>Appalachian Regional Port</vt:lpstr>
      <vt:lpstr>Slide 22</vt:lpstr>
    </vt:vector>
  </TitlesOfParts>
  <Company>Georgia Ports Authority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John Trent</dc:creator>
  <cp:lastModifiedBy>wlanier</cp:lastModifiedBy>
  <cp:revision>42</cp:revision>
  <dcterms:created xsi:type="dcterms:W3CDTF">2015-03-12T12:04:52Z</dcterms:created>
  <dcterms:modified xsi:type="dcterms:W3CDTF">2017-04-30T17:13:59Z</dcterms:modified>
</cp:coreProperties>
</file>