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59" r:id="rId7"/>
    <p:sldId id="269" r:id="rId8"/>
    <p:sldId id="264" r:id="rId9"/>
    <p:sldId id="263" r:id="rId10"/>
    <p:sldId id="265" r:id="rId11"/>
    <p:sldId id="267" r:id="rId12"/>
    <p:sldId id="271" r:id="rId13"/>
    <p:sldId id="272" r:id="rId14"/>
    <p:sldId id="274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4638" autoAdjust="0"/>
  </p:normalViewPr>
  <p:slideViewPr>
    <p:cSldViewPr snapToGrid="0">
      <p:cViewPr>
        <p:scale>
          <a:sx n="76" d="100"/>
          <a:sy n="76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B4C86-4813-43AC-B0BE-AB615A034E62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097EF5-D712-4E75-AE29-37AB7BB3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“GSA Critical Issue” Hydraulic Fracturing”; Gil</a:t>
            </a:r>
            <a:r>
              <a:rPr lang="en-US" baseline="0" dirty="0"/>
              <a:t> Rogers’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9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Gil Rogers’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Gil Rogers’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Gil Rogers’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Gil Rogers’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Gil Rogers’ presentation</a:t>
            </a:r>
            <a:r>
              <a:rPr lang="en-US" baseline="0" dirty="0"/>
              <a:t> </a:t>
            </a:r>
          </a:p>
          <a:p>
            <a:r>
              <a:rPr lang="en-US" baseline="0" dirty="0"/>
              <a:t>Ridge and valley – proximity to Floyd co; from surface exposure to 500 </a:t>
            </a:r>
            <a:r>
              <a:rPr lang="en-US" baseline="0" dirty="0" err="1"/>
              <a:t>ft</a:t>
            </a:r>
            <a:r>
              <a:rPr lang="en-US" baseline="0" dirty="0"/>
              <a:t> thick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process of fracking</a:t>
            </a:r>
          </a:p>
          <a:p>
            <a:r>
              <a:rPr lang="en-US" dirty="0"/>
              <a:t>Vertical</a:t>
            </a:r>
            <a:r>
              <a:rPr lang="en-US" baseline="0" dirty="0"/>
              <a:t> then horizontal wells</a:t>
            </a:r>
          </a:p>
          <a:p>
            <a:r>
              <a:rPr lang="en-US" baseline="0" dirty="0"/>
              <a:t>Fracking fluid</a:t>
            </a:r>
          </a:p>
          <a:p>
            <a:r>
              <a:rPr lang="en-US" baseline="0" dirty="0"/>
              <a:t>Permeability and porosity of rock, specifically shale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Gil</a:t>
            </a:r>
            <a:r>
              <a:rPr lang="en-US" baseline="0" dirty="0"/>
              <a:t> Rogers’ presentation; give reference GSA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“Fracking: Fix it or Forget it?”; “The Fracking Fallacy”; “GSA Critical Issue: Hydraulic Fracturing”; “Fracking Boost”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“Hydraulic fracturing: paving the way for a sustainable future?”; “GSA Critical Issue:</a:t>
            </a:r>
            <a:r>
              <a:rPr lang="en-US" baseline="0" dirty="0"/>
              <a:t> Hydraulic Fracturing”; “Fracking Challenges”; “Fraught Fracking Future”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30 contiguous acres for well</a:t>
            </a:r>
            <a:r>
              <a:rPr lang="en-US" baseline="0" dirty="0"/>
              <a:t> 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EF5-D712-4E75-AE29-37AB7BB3F9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51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518301-25DC-42D0-9548-37B32042525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3390-480C-4FD7-BB5B-0E85453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85" y="852182"/>
            <a:ext cx="10606410" cy="3329581"/>
          </a:xfrm>
        </p:spPr>
        <p:txBody>
          <a:bodyPr/>
          <a:lstStyle/>
          <a:p>
            <a:r>
              <a:rPr lang="en-US" b="1" dirty="0"/>
              <a:t>Introduction to fracking and implications for Northwest 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85" y="4387442"/>
            <a:ext cx="10707078" cy="2038525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Maddie Bess</a:t>
            </a:r>
            <a:r>
              <a:rPr lang="en-US" sz="2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Berry College Geology student and Synovus Scholar </a:t>
            </a:r>
          </a:p>
          <a:p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Advised by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Dr. Tamie J </a:t>
            </a:r>
            <a:r>
              <a:rPr lang="en-US" sz="24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Jovanelly</a:t>
            </a:r>
            <a:r>
              <a:rPr lang="en-US" sz="2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associate professor of geology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1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02384"/>
            <a:ext cx="10058241" cy="1400530"/>
          </a:xfrm>
        </p:spPr>
        <p:txBody>
          <a:bodyPr/>
          <a:lstStyle/>
          <a:p>
            <a:r>
              <a:rPr lang="en-US" sz="3900" b="1" dirty="0"/>
              <a:t>Issues and potential impacts for properties and communities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5008068" cy="4617062"/>
          </a:xfrm>
        </p:spPr>
        <p:txBody>
          <a:bodyPr>
            <a:normAutofit/>
          </a:bodyPr>
          <a:lstStyle/>
          <a:p>
            <a:r>
              <a:rPr lang="en-US" dirty="0"/>
              <a:t>Proximity of fracking operations to homes and communities </a:t>
            </a:r>
          </a:p>
          <a:p>
            <a:endParaRPr lang="en-US" dirty="0"/>
          </a:p>
          <a:p>
            <a:r>
              <a:rPr lang="en-US" dirty="0"/>
              <a:t>Noise pollution and air emissions</a:t>
            </a:r>
          </a:p>
          <a:p>
            <a:endParaRPr lang="en-US" dirty="0"/>
          </a:p>
          <a:p>
            <a:r>
              <a:rPr lang="en-US" dirty="0"/>
              <a:t>Heavy truck traffic creates dust and impacts roads (implications for state and local tax revenue)</a:t>
            </a:r>
          </a:p>
          <a:p>
            <a:endParaRPr lang="en-US" dirty="0"/>
          </a:p>
          <a:p>
            <a:r>
              <a:rPr lang="en-US" dirty="0"/>
              <a:t>Property value concerns </a:t>
            </a:r>
          </a:p>
          <a:p>
            <a:endParaRPr lang="en-US" dirty="0"/>
          </a:p>
          <a:p>
            <a:r>
              <a:rPr lang="en-US" dirty="0"/>
              <a:t>Pipelines and pipeline corridors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8472" y="2219966"/>
            <a:ext cx="6800209" cy="3744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674" y="2060575"/>
            <a:ext cx="7211803" cy="396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582" y="2060575"/>
            <a:ext cx="7279895" cy="4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43662"/>
            <a:ext cx="9404723" cy="1400530"/>
          </a:xfrm>
        </p:spPr>
        <p:txBody>
          <a:bodyPr/>
          <a:lstStyle/>
          <a:p>
            <a:r>
              <a:rPr lang="en-US" sz="4000" b="1" dirty="0"/>
              <a:t>What has been done to minimize the impacts of oil and gas development?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Safe Drinking Water Act – SDWA (1974)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Clean Air Act – CAA (1955)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Clean Water Act – CWA (1972)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Conservation and Recovery Act – RCRA (1976)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Comprehensive Environmental Response, Compensation and Liability Act - CERCLA (aka Superfund) (1980)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National Environmental Policy Act - NEPA (1970)</a:t>
            </a:r>
          </a:p>
        </p:txBody>
      </p:sp>
    </p:spTree>
    <p:extLst>
      <p:ext uri="{BB962C8B-B14F-4D97-AF65-F5344CB8AC3E}">
        <p14:creationId xmlns:p14="http://schemas.microsoft.com/office/powerpoint/2010/main" val="272147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394283"/>
            <a:ext cx="9722682" cy="1458965"/>
          </a:xfrm>
        </p:spPr>
        <p:txBody>
          <a:bodyPr/>
          <a:lstStyle/>
          <a:p>
            <a:r>
              <a:rPr lang="en-US" b="1" dirty="0"/>
              <a:t>State vs local oil and gas regulations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6111" y="1608301"/>
            <a:ext cx="10861408" cy="4195481"/>
          </a:xfrm>
        </p:spPr>
        <p:txBody>
          <a:bodyPr/>
          <a:lstStyle/>
          <a:p>
            <a:r>
              <a:rPr lang="en-US" dirty="0"/>
              <a:t>Regulations can protect groundwater, but does not address: noise, traffic, road damage, setbacks, hours of operations, gas flaring,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Georgia Oil and Gas and Deep Drilling Act of 1975: enacted long before modern fracking methods </a:t>
            </a:r>
          </a:p>
        </p:txBody>
      </p:sp>
    </p:spTree>
    <p:extLst>
      <p:ext uri="{BB962C8B-B14F-4D97-AF65-F5344CB8AC3E}">
        <p14:creationId xmlns:p14="http://schemas.microsoft.com/office/powerpoint/2010/main" val="122079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local and county regulations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Setback distances from homes and other buildings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Minimizing impact on roads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Fencing of well facilities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Road impact fees, well impact fees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Remediation post operation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Strain on local power sources </a:t>
            </a:r>
          </a:p>
          <a:p>
            <a:endParaRPr lang="en-US" dirty="0"/>
          </a:p>
          <a:p>
            <a:r>
              <a:rPr lang="en-US" dirty="0"/>
              <a:t>Memorandum of Understanding with individual operators </a:t>
            </a:r>
          </a:p>
          <a:p>
            <a:endParaRPr lang="en-US" dirty="0"/>
          </a:p>
          <a:p>
            <a:r>
              <a:rPr lang="en-US" dirty="0"/>
              <a:t>Establish baseline water quality data prior to drilling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7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30" y="293328"/>
            <a:ext cx="9404723" cy="1400530"/>
          </a:xfrm>
        </p:spPr>
        <p:txBody>
          <a:bodyPr/>
          <a:lstStyle/>
          <a:p>
            <a:r>
              <a:rPr lang="en-US" b="1" dirty="0"/>
              <a:t>Questions or Concerns?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5130" y="1274684"/>
            <a:ext cx="10804748" cy="4195481"/>
          </a:xfrm>
        </p:spPr>
        <p:txBody>
          <a:bodyPr/>
          <a:lstStyle/>
          <a:p>
            <a:r>
              <a:rPr lang="en-US" dirty="0"/>
              <a:t> Contact Dr. Tamie </a:t>
            </a:r>
            <a:r>
              <a:rPr lang="en-US" dirty="0" err="1"/>
              <a:t>Jovanelly</a:t>
            </a:r>
            <a:r>
              <a:rPr lang="en-US" dirty="0"/>
              <a:t> at tjovanelly@berry.edu </a:t>
            </a:r>
          </a:p>
          <a:p>
            <a:endParaRPr lang="en-US" dirty="0"/>
          </a:p>
          <a:p>
            <a:r>
              <a:rPr lang="en-US" dirty="0"/>
              <a:t>(706) 238-5868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3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1" y="1532800"/>
            <a:ext cx="8946541" cy="5027391"/>
          </a:xfrm>
        </p:spPr>
        <p:txBody>
          <a:bodyPr/>
          <a:lstStyle/>
          <a:p>
            <a:r>
              <a:rPr lang="en-US" dirty="0"/>
              <a:t>What is fracking?</a:t>
            </a:r>
          </a:p>
          <a:p>
            <a:endParaRPr lang="en-US" dirty="0"/>
          </a:p>
          <a:p>
            <a:r>
              <a:rPr lang="en-US" dirty="0"/>
              <a:t>What are the implications of fracking, both benefits and costs?</a:t>
            </a:r>
          </a:p>
          <a:p>
            <a:endParaRPr lang="en-US" dirty="0"/>
          </a:p>
          <a:p>
            <a:r>
              <a:rPr lang="en-US" dirty="0"/>
              <a:t>Goal; to make informed decisions concerning drilling on properties and in communities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Northwest Georgia Primer</a:t>
            </a:r>
          </a:p>
        </p:txBody>
      </p:sp>
    </p:spTree>
    <p:extLst>
      <p:ext uri="{BB962C8B-B14F-4D97-AF65-F5344CB8AC3E}">
        <p14:creationId xmlns:p14="http://schemas.microsoft.com/office/powerpoint/2010/main" val="22099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hale_gas.jpg"/>
          <p:cNvPicPr>
            <a:picLocks noChangeAspect="1"/>
          </p:cNvPicPr>
          <p:nvPr/>
        </p:nvPicPr>
        <p:blipFill rotWithShape="1">
          <a:blip r:embed="rId3"/>
          <a:srcRect l="4241" r="-3" b="-3"/>
          <a:stretch/>
        </p:blipFill>
        <p:spPr>
          <a:xfrm>
            <a:off x="1296460" y="232195"/>
            <a:ext cx="7872706" cy="63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haleBasins_and_NationalForest_2013Mar19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51" y="808095"/>
            <a:ext cx="8657440" cy="57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451" y="159391"/>
            <a:ext cx="809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Latest Drilling Boom</a:t>
            </a:r>
          </a:p>
        </p:txBody>
      </p:sp>
    </p:spTree>
    <p:extLst>
      <p:ext uri="{BB962C8B-B14F-4D97-AF65-F5344CB8AC3E}">
        <p14:creationId xmlns:p14="http://schemas.microsoft.com/office/powerpoint/2010/main" val="427331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:\Users\grogers\AppData\Local\Microsoft\Windows\Temporary Internet Files\Content.Outlook\AZNDWML2\Hydrofracking_Georgia_withRi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1" y="983648"/>
            <a:ext cx="7320037" cy="56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950" y="3154261"/>
            <a:ext cx="2705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permeability formations are now being drilled economically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781" y="243281"/>
            <a:ext cx="703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Latest Drilling Boom</a:t>
            </a:r>
          </a:p>
        </p:txBody>
      </p:sp>
    </p:spTree>
    <p:extLst>
      <p:ext uri="{BB962C8B-B14F-4D97-AF65-F5344CB8AC3E}">
        <p14:creationId xmlns:p14="http://schemas.microsoft.com/office/powerpoint/2010/main" val="308334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4405" y="1112110"/>
            <a:ext cx="5390421" cy="53904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884" y="521969"/>
            <a:ext cx="6215929" cy="59805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Increases the permeability (ease of extraction) of low permeability rocks (shales) so oil and natural gas can be produced economically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Water, sand, and organic/inorganic chemical mixture (fracking fluid) is injected  through a well drilled in a rock formation, under high but controlled pressure</a:t>
            </a:r>
          </a:p>
          <a:p>
            <a:endParaRPr lang="en-US" dirty="0"/>
          </a:p>
          <a:p>
            <a:r>
              <a:rPr lang="en-US" dirty="0"/>
              <a:t>Fracking fluid creates small cracks within (and fractures) the formation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593" y="229581"/>
            <a:ext cx="546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Fracking Process</a:t>
            </a:r>
          </a:p>
        </p:txBody>
      </p:sp>
    </p:spTree>
    <p:extLst>
      <p:ext uri="{BB962C8B-B14F-4D97-AF65-F5344CB8AC3E}">
        <p14:creationId xmlns:p14="http://schemas.microsoft.com/office/powerpoint/2010/main" val="103321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Sarah\Presentations\NEW_8.13.12_fracking_diagram_lowres.jpg"/>
          <p:cNvPicPr>
            <a:picLocks noGrp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658" y="1002485"/>
            <a:ext cx="6985467" cy="55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07125" y="1333851"/>
            <a:ext cx="4725485" cy="48572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Some of the fracking fluid, mixed with groundwater, returns to the surface along with the natural gas</a:t>
            </a:r>
          </a:p>
          <a:p>
            <a:endParaRPr lang="en-US" dirty="0"/>
          </a:p>
          <a:p>
            <a:r>
              <a:rPr lang="en-US" dirty="0"/>
              <a:t>Both fracking fluid and groundwater are collected in tanks or lined pits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93410" y="5821743"/>
            <a:ext cx="159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GSA,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58" y="260060"/>
            <a:ext cx="678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Fracking Process </a:t>
            </a:r>
          </a:p>
        </p:txBody>
      </p:sp>
    </p:spTree>
    <p:extLst>
      <p:ext uri="{BB962C8B-B14F-4D97-AF65-F5344CB8AC3E}">
        <p14:creationId xmlns:p14="http://schemas.microsoft.com/office/powerpoint/2010/main" val="178631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5130" y="452717"/>
            <a:ext cx="9404723" cy="1400530"/>
          </a:xfrm>
        </p:spPr>
        <p:txBody>
          <a:bodyPr/>
          <a:lstStyle/>
          <a:p>
            <a:r>
              <a:rPr lang="en-US" sz="3900" b="1" dirty="0"/>
              <a:t>Outlook on the US natural gas industry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5130" y="1228733"/>
            <a:ext cx="10817444" cy="499005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Relatively new advancements in fracking technology allowed for turn around of declining oil and natural gas industry = drilling boom estimated to last until 2040 (Klein, 2014)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Outlook for the US as an international exporter of natural gas is highly positive (“Fracking Boost”, 2013; “Global Fracking”, 2014; Inman, 2014; Klein, 2014)</a:t>
            </a:r>
          </a:p>
          <a:p>
            <a:endParaRPr lang="en-US" dirty="0"/>
          </a:p>
          <a:p>
            <a:r>
              <a:rPr lang="en-US" dirty="0"/>
              <a:t>Conflicting research estimate domestic supplies to be much smaller than originally thought (Inman, 2014)</a:t>
            </a:r>
          </a:p>
        </p:txBody>
      </p:sp>
    </p:spTree>
    <p:extLst>
      <p:ext uri="{BB962C8B-B14F-4D97-AF65-F5344CB8AC3E}">
        <p14:creationId xmlns:p14="http://schemas.microsoft.com/office/powerpoint/2010/main" val="272247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7" y="393995"/>
            <a:ext cx="9404723" cy="1400530"/>
          </a:xfrm>
        </p:spPr>
        <p:txBody>
          <a:bodyPr/>
          <a:lstStyle/>
          <a:p>
            <a:r>
              <a:rPr lang="en-US" b="1" dirty="0"/>
              <a:t>Controversy surrounding “fracking”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7" y="1426128"/>
            <a:ext cx="11870263" cy="5108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Groundwater, surface water and soil contamination*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Toxicity of ingredients used in fracking fluids*</a:t>
            </a:r>
          </a:p>
          <a:p>
            <a:endParaRPr lang="en-US" dirty="0"/>
          </a:p>
          <a:p>
            <a:r>
              <a:rPr lang="en-US" dirty="0"/>
              <a:t>Water usage and treatment of wastewater*</a:t>
            </a:r>
          </a:p>
          <a:p>
            <a:endParaRPr lang="en-US" dirty="0"/>
          </a:p>
          <a:p>
            <a:r>
              <a:rPr lang="en-US" dirty="0"/>
              <a:t>Induced seismicity/earthquakes 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*GSA, 2015; “Fracking Challenges”, 2014; Chen et. al, 2014; Inman, 2014; Vengosh et.al, 2014; ”Fraught Fracking Future”, 2013</a:t>
            </a:r>
          </a:p>
        </p:txBody>
      </p:sp>
    </p:spTree>
    <p:extLst>
      <p:ext uri="{BB962C8B-B14F-4D97-AF65-F5344CB8AC3E}">
        <p14:creationId xmlns:p14="http://schemas.microsoft.com/office/powerpoint/2010/main" val="1758973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5744</TotalTime>
  <Words>726</Words>
  <Application>Microsoft Office PowerPoint</Application>
  <PresentationFormat>Custom</PresentationFormat>
  <Paragraphs>118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Introduction to fracking and implications for Northwest GA</vt:lpstr>
      <vt:lpstr>A Northwest Georgia Primer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 on the US natural gas industry </vt:lpstr>
      <vt:lpstr>Controversy surrounding “fracking”</vt:lpstr>
      <vt:lpstr>Issues and potential impacts for properties and communities </vt:lpstr>
      <vt:lpstr>What has been done to minimize the impacts of oil and gas development? </vt:lpstr>
      <vt:lpstr>State vs local oil and gas regulations </vt:lpstr>
      <vt:lpstr>Examples of local and county regulations </vt:lpstr>
      <vt:lpstr>Questions or Concerns?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fracking and implications for Northwest GA</dc:title>
  <dc:creator>Maddie Bess</dc:creator>
  <cp:lastModifiedBy>Barbara Snead</cp:lastModifiedBy>
  <cp:revision>78</cp:revision>
  <cp:lastPrinted>2016-08-19T16:42:52Z</cp:lastPrinted>
  <dcterms:created xsi:type="dcterms:W3CDTF">2016-07-30T15:31:32Z</dcterms:created>
  <dcterms:modified xsi:type="dcterms:W3CDTF">2016-08-19T16:45:14Z</dcterms:modified>
</cp:coreProperties>
</file>